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3" r:id="rId3"/>
    <p:sldId id="309" r:id="rId4"/>
    <p:sldId id="310" r:id="rId5"/>
    <p:sldId id="311" r:id="rId6"/>
    <p:sldId id="264" r:id="rId7"/>
    <p:sldId id="268" r:id="rId8"/>
    <p:sldId id="269" r:id="rId9"/>
    <p:sldId id="270" r:id="rId10"/>
    <p:sldId id="277" r:id="rId11"/>
    <p:sldId id="262" r:id="rId12"/>
    <p:sldId id="308" r:id="rId13"/>
    <p:sldId id="267" r:id="rId14"/>
    <p:sldId id="279" r:id="rId15"/>
    <p:sldId id="278" r:id="rId16"/>
    <p:sldId id="259" r:id="rId17"/>
    <p:sldId id="263" r:id="rId18"/>
    <p:sldId id="312" r:id="rId19"/>
    <p:sldId id="313" r:id="rId20"/>
    <p:sldId id="314" r:id="rId21"/>
    <p:sldId id="261" r:id="rId22"/>
  </p:sldIdLst>
  <p:sldSz cx="12192000" cy="6858000"/>
  <p:notesSz cx="6858000" cy="9144000"/>
  <p:embeddedFontLst>
    <p:embeddedFont>
      <p:font typeface="Product Sans" panose="020B0403030502040203" pitchFamily="34" charset="0"/>
      <p:regular r:id="rId24"/>
      <p:bold r:id="rId25"/>
      <p:italic r:id="rId26"/>
      <p:boldItalic r:id="rId27"/>
    </p:embeddedFont>
    <p:embeddedFont>
      <p:font typeface="Script MT Bold" panose="03040602040607080904" pitchFamily="66" charset="0"/>
      <p:bold r:id="rId28"/>
    </p:embeddedFont>
    <p:embeddedFont>
      <p:font typeface="아리따-돋움(TTF)-Bold" panose="02020603020101020101" pitchFamily="18" charset="-127"/>
      <p:regular r:id="rId29"/>
    </p:embeddedFont>
    <p:embeddedFont>
      <p:font typeface="나눔스퀘어_ac Bold" panose="020B0600000101010101" pitchFamily="50" charset="-127"/>
      <p:bold r:id="rId30"/>
    </p:embeddedFont>
    <p:embeddedFont>
      <p:font typeface="나눔스퀘어_ac" panose="020B0600000101010101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나눔스퀘어_ac ExtraBold" panose="020B0600000101010101" pitchFamily="50" charset="-127"/>
      <p:bold r:id="rId34"/>
    </p:embeddedFont>
    <p:embeddedFont>
      <p:font typeface="나눔스퀘어 Bold" panose="020B0600000101010101" pitchFamily="50" charset="-127"/>
      <p:bold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74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263"/>
    <a:srgbClr val="FED136"/>
    <a:srgbClr val="3399FF"/>
    <a:srgbClr val="F79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6" y="259"/>
      </p:cViewPr>
      <p:guideLst>
        <p:guide orient="horz" pos="2160"/>
        <p:guide pos="3840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4FBD3-3F70-4908-AC74-6DE289BBDE7C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374C-3003-4690-9A60-7CA7F2ADB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1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68055a6e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68055a6e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체크되는 사람만 블라인드 된건지 명시 되지 않았음.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더블블라인드가 없음.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----------------------------------------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몇명이 투입되어서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스트레칭 -&gt; recorded, 갑자기 음악.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 도 음악 틀었음?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-----------------------------------------------------------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rate 에대해 result에 설명하지 않았다..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996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21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1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40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4237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377AF-88DF-4B30-95B1-84C695A9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39888"/>
          </a:xfrm>
          <a:solidFill>
            <a:schemeClr val="bg1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D9E9ADA-7873-4DB2-8CC2-C9778794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2A733-889B-47E8-B96C-1D56F0B1F7D2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C971B2-71FA-4D40-B6EF-B523F38C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59B65FA-6C03-482C-967A-93E171DF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BE0F6-7E5B-44F5-9452-A9795248B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78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900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9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7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03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73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49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2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6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882F6-399A-4B2D-B0A2-C0A47746CDA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57A17-350B-480F-85ED-176A242F7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6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rgbClr val="F79931"/>
            </a:gs>
            <a:gs pos="74000">
              <a:srgbClr val="FFC000"/>
            </a:gs>
            <a:gs pos="100000">
              <a:srgbClr val="F9B2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60" y="-1430216"/>
            <a:ext cx="12396915" cy="926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A1CFE2-84C2-42FB-AFBF-934B24747566}"/>
              </a:ext>
            </a:extLst>
          </p:cNvPr>
          <p:cNvSpPr txBox="1"/>
          <p:nvPr/>
        </p:nvSpPr>
        <p:spPr>
          <a:xfrm>
            <a:off x="1704974" y="585787"/>
            <a:ext cx="9010649" cy="5686425"/>
          </a:xfrm>
          <a:prstGeom prst="rect">
            <a:avLst/>
          </a:prstGeom>
          <a:solidFill>
            <a:srgbClr val="FED136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xmlns="" id="{DDDBCD97-15E6-4A2D-8D2A-E190718C2BF4}"/>
              </a:ext>
            </a:extLst>
          </p:cNvPr>
          <p:cNvSpPr txBox="1">
            <a:spLocks/>
          </p:cNvSpPr>
          <p:nvPr/>
        </p:nvSpPr>
        <p:spPr>
          <a:xfrm>
            <a:off x="2831637" y="4846203"/>
            <a:ext cx="6528725" cy="7680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 구성 및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EAC2978-EF20-41A7-A036-483C5967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74" y="1162748"/>
            <a:ext cx="3258247" cy="32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64BB291-1204-4DCD-8771-700524B6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4" y="222345"/>
            <a:ext cx="11631561" cy="6103383"/>
          </a:xfrm>
          <a:prstGeom prst="rect">
            <a:avLst/>
          </a:prstGeom>
        </p:spPr>
      </p:pic>
      <p:sp>
        <p:nvSpPr>
          <p:cNvPr id="4" name="Frame 16">
            <a:extLst>
              <a:ext uri="{FF2B5EF4-FFF2-40B4-BE49-F238E27FC236}">
                <a16:creationId xmlns:a16="http://schemas.microsoft.com/office/drawing/2014/main" xmlns="" id="{87A86709-35BD-4898-A883-7268F6F079AD}"/>
              </a:ext>
            </a:extLst>
          </p:cNvPr>
          <p:cNvSpPr/>
          <p:nvPr/>
        </p:nvSpPr>
        <p:spPr>
          <a:xfrm>
            <a:off x="196645" y="120135"/>
            <a:ext cx="11828207" cy="6617730"/>
          </a:xfrm>
          <a:prstGeom prst="frame">
            <a:avLst>
              <a:gd name="adj1" fmla="val 890"/>
            </a:avLst>
          </a:prstGeom>
          <a:solidFill>
            <a:srgbClr val="F9B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A453CCA0-5A96-4731-8AD1-BB0B06AF0283}"/>
              </a:ext>
            </a:extLst>
          </p:cNvPr>
          <p:cNvSpPr/>
          <p:nvPr/>
        </p:nvSpPr>
        <p:spPr>
          <a:xfrm rot="13532706" flipV="1">
            <a:off x="2819686" y="4468670"/>
            <a:ext cx="1341887" cy="66397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9BD0C79-13D5-463E-8EDC-9FB20D3F86AC}"/>
              </a:ext>
            </a:extLst>
          </p:cNvPr>
          <p:cNvSpPr/>
          <p:nvPr/>
        </p:nvSpPr>
        <p:spPr>
          <a:xfrm>
            <a:off x="3707667" y="5347553"/>
            <a:ext cx="19559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3399FF"/>
                </a:solidFill>
                <a:effectLst/>
              </a:rPr>
              <a:t>Click!</a:t>
            </a:r>
          </a:p>
        </p:txBody>
      </p:sp>
      <p:sp>
        <p:nvSpPr>
          <p:cNvPr id="8" name="Google Shape;311;p45">
            <a:extLst>
              <a:ext uri="{FF2B5EF4-FFF2-40B4-BE49-F238E27FC236}">
                <a16:creationId xmlns:a16="http://schemas.microsoft.com/office/drawing/2014/main" xmlns="" id="{27E31C34-FD79-4D4F-B5B2-A0981011D1B8}"/>
              </a:ext>
            </a:extLst>
          </p:cNvPr>
          <p:cNvSpPr txBox="1"/>
          <p:nvPr/>
        </p:nvSpPr>
        <p:spPr>
          <a:xfrm>
            <a:off x="363794" y="135086"/>
            <a:ext cx="3776980" cy="124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Cambria"/>
              </a:rPr>
              <a:t>1) </a:t>
            </a:r>
            <a:r>
              <a:rPr lang="ko-KR" altLang="en-US" sz="24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Cambria"/>
              </a:rPr>
              <a:t>주제별 </a:t>
            </a:r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Cambria"/>
              </a:rPr>
              <a:t>정보 </a:t>
            </a:r>
            <a:r>
              <a:rPr lang="ko-KR" altLang="en-US" sz="24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  <a:sym typeface="Cambria"/>
              </a:rPr>
              <a:t>제시</a:t>
            </a:r>
            <a:endParaRPr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227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3">
            <a:extLst>
              <a:ext uri="{FF2B5EF4-FFF2-40B4-BE49-F238E27FC236}">
                <a16:creationId xmlns:a16="http://schemas.microsoft.com/office/drawing/2014/main" xmlns="" id="{A5BC920B-F053-438D-A688-FAB634F0FCA4}"/>
              </a:ext>
            </a:extLst>
          </p:cNvPr>
          <p:cNvSpPr/>
          <p:nvPr/>
        </p:nvSpPr>
        <p:spPr>
          <a:xfrm>
            <a:off x="6019109" y="0"/>
            <a:ext cx="6172892" cy="6858000"/>
          </a:xfrm>
          <a:prstGeom prst="rect">
            <a:avLst/>
          </a:prstGeom>
          <a:solidFill>
            <a:srgbClr val="FED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 dirty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052" name="Picture 4" descr="http://localhost:8080/img/portfolio/bigdataa.jpg">
            <a:extLst>
              <a:ext uri="{FF2B5EF4-FFF2-40B4-BE49-F238E27FC236}">
                <a16:creationId xmlns:a16="http://schemas.microsoft.com/office/drawing/2014/main" xmlns="" id="{4D0189EF-C1DE-4090-8CEB-1D3D778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0" y="133039"/>
            <a:ext cx="3902413" cy="231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F56705B-2FDE-4403-A107-098F3C72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762" y="1884849"/>
            <a:ext cx="4348626" cy="49731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3B092D8-30F8-44E2-8A67-3DE9281AF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791" y="133039"/>
            <a:ext cx="3902412" cy="247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946378F-9DDB-43E6-8403-E85B9CAF0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574" y="2041958"/>
            <a:ext cx="4262706" cy="46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87355" y="161858"/>
            <a:ext cx="11617291" cy="6384992"/>
          </a:xfrm>
          <a:prstGeom prst="frame">
            <a:avLst>
              <a:gd name="adj1" fmla="val 890"/>
            </a:avLst>
          </a:prstGeom>
          <a:solidFill>
            <a:srgbClr val="F9B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65257" y="0"/>
            <a:ext cx="2346657" cy="6858000"/>
          </a:xfrm>
          <a:prstGeom prst="rect">
            <a:avLst/>
          </a:prstGeom>
          <a:solidFill>
            <a:srgbClr val="FED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Conference </a:t>
            </a:r>
          </a:p>
          <a:p>
            <a:pPr algn="ctr"/>
            <a:r>
              <a:rPr lang="ko-KR" altLang="en-US" sz="24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</a:t>
            </a:r>
            <a:endParaRPr lang="en-US" altLang="ko-KR" sz="24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모아보기</a:t>
            </a:r>
            <a:endParaRPr lang="ko-KR" altLang="en-US" sz="24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Google Shape;262;p41">
            <a:extLst>
              <a:ext uri="{FF2B5EF4-FFF2-40B4-BE49-F238E27FC236}">
                <a16:creationId xmlns:a16="http://schemas.microsoft.com/office/drawing/2014/main" xmlns="" id="{C7F3DDAE-0D0B-CF44-8CBC-F7A8116F2881}"/>
              </a:ext>
            </a:extLst>
          </p:cNvPr>
          <p:cNvSpPr txBox="1">
            <a:spLocks/>
          </p:cNvSpPr>
          <p:nvPr/>
        </p:nvSpPr>
        <p:spPr>
          <a:xfrm>
            <a:off x="499232" y="870725"/>
            <a:ext cx="8273293" cy="40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406390" defTabSz="1219170">
              <a:lnSpc>
                <a:spcPct val="150000"/>
              </a:lnSpc>
              <a:spcBef>
                <a:spcPts val="0"/>
              </a:spcBef>
              <a:buSzPts val="1200"/>
              <a:buFont typeface="Arial"/>
              <a:buChar char="●"/>
            </a:pPr>
            <a:endParaRPr lang="en-US" sz="2000" dirty="0">
              <a:solidFill>
                <a:srgbClr val="2E5602"/>
              </a:solidFill>
              <a:latin typeface="Sandoll 고딕Neo3 02 Light" panose="020B0600000101010101" pitchFamily="34" charset="-127"/>
              <a:ea typeface="Sandoll 고딕Neo3 02 Light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E9EDD36-D5F9-460E-8567-70223BAD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42" y="668594"/>
            <a:ext cx="8613515" cy="512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9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16">
            <a:extLst>
              <a:ext uri="{FF2B5EF4-FFF2-40B4-BE49-F238E27FC236}">
                <a16:creationId xmlns:a16="http://schemas.microsoft.com/office/drawing/2014/main" xmlns="" id="{87A86709-35BD-4898-A883-7268F6F079AD}"/>
              </a:ext>
            </a:extLst>
          </p:cNvPr>
          <p:cNvSpPr/>
          <p:nvPr/>
        </p:nvSpPr>
        <p:spPr>
          <a:xfrm>
            <a:off x="196645" y="120135"/>
            <a:ext cx="11828207" cy="6617730"/>
          </a:xfrm>
          <a:prstGeom prst="frame">
            <a:avLst>
              <a:gd name="adj1" fmla="val 890"/>
            </a:avLst>
          </a:prstGeom>
          <a:solidFill>
            <a:srgbClr val="F9B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9" name="Group 13318">
            <a:extLst>
              <a:ext uri="{FF2B5EF4-FFF2-40B4-BE49-F238E27FC236}">
                <a16:creationId xmlns:a16="http://schemas.microsoft.com/office/drawing/2014/main" xmlns="" id="{47512270-ECD4-4DB9-8D23-673DD8E70045}"/>
              </a:ext>
            </a:extLst>
          </p:cNvPr>
          <p:cNvGrpSpPr/>
          <p:nvPr/>
        </p:nvGrpSpPr>
        <p:grpSpPr>
          <a:xfrm rot="19917947">
            <a:off x="2111344" y="136141"/>
            <a:ext cx="2221159" cy="4745163"/>
            <a:chOff x="1359132" y="345882"/>
            <a:chExt cx="1966239" cy="4200564"/>
          </a:xfrm>
        </p:grpSpPr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xmlns="" id="{06908C4A-2F0D-4E56-8E9C-17442D3DB15D}"/>
                </a:ext>
              </a:extLst>
            </p:cNvPr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23" name="Rectangle 8">
                <a:extLst>
                  <a:ext uri="{FF2B5EF4-FFF2-40B4-BE49-F238E27FC236}">
                    <a16:creationId xmlns:a16="http://schemas.microsoft.com/office/drawing/2014/main" xmlns="" id="{ABCE8815-35ED-4E40-88C0-BE7D8944A17E}"/>
                  </a:ext>
                </a:extLst>
              </p:cNvPr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xmlns="" id="{1C65DDAA-0D97-4337-AF3B-D7798DD7C511}"/>
                  </a:ext>
                </a:extLst>
              </p:cNvPr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5" name="Rectangle 8">
                <a:extLst>
                  <a:ext uri="{FF2B5EF4-FFF2-40B4-BE49-F238E27FC236}">
                    <a16:creationId xmlns:a16="http://schemas.microsoft.com/office/drawing/2014/main" xmlns="" id="{780FE904-D4DE-4D79-84DB-D7C9C2634F9C}"/>
                  </a:ext>
                </a:extLst>
              </p:cNvPr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6" name="Rectangle 2">
                <a:extLst>
                  <a:ext uri="{FF2B5EF4-FFF2-40B4-BE49-F238E27FC236}">
                    <a16:creationId xmlns:a16="http://schemas.microsoft.com/office/drawing/2014/main" xmlns="" id="{12D6C632-8C70-4429-BA40-0ADDFC39DFCE}"/>
                  </a:ext>
                </a:extLst>
              </p:cNvPr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7" name="Rectangle 2">
                <a:extLst>
                  <a:ext uri="{FF2B5EF4-FFF2-40B4-BE49-F238E27FC236}">
                    <a16:creationId xmlns:a16="http://schemas.microsoft.com/office/drawing/2014/main" xmlns="" id="{A7BB5A8A-C0A3-4F23-857E-0800BBF04886}"/>
                  </a:ext>
                </a:extLst>
              </p:cNvPr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8" name="Rectangle 2">
                <a:extLst>
                  <a:ext uri="{FF2B5EF4-FFF2-40B4-BE49-F238E27FC236}">
                    <a16:creationId xmlns:a16="http://schemas.microsoft.com/office/drawing/2014/main" xmlns="" id="{6A50B51A-0C81-44D7-BE80-ED7AFA66C628}"/>
                  </a:ext>
                </a:extLst>
              </p:cNvPr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9" name="Isosceles Triangle 4">
                <a:extLst>
                  <a:ext uri="{FF2B5EF4-FFF2-40B4-BE49-F238E27FC236}">
                    <a16:creationId xmlns:a16="http://schemas.microsoft.com/office/drawing/2014/main" xmlns="" id="{82FC1B62-5815-4C7C-A7E2-BD11ACB92799}"/>
                  </a:ext>
                </a:extLst>
              </p:cNvPr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11" name="Group 26">
              <a:extLst>
                <a:ext uri="{FF2B5EF4-FFF2-40B4-BE49-F238E27FC236}">
                  <a16:creationId xmlns:a16="http://schemas.microsoft.com/office/drawing/2014/main" xmlns="" id="{CD473135-C361-4F74-A176-DA5EB05FA0D5}"/>
                </a:ext>
              </a:extLst>
            </p:cNvPr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2" name="Teardrop 30">
                <a:extLst>
                  <a:ext uri="{FF2B5EF4-FFF2-40B4-BE49-F238E27FC236}">
                    <a16:creationId xmlns:a16="http://schemas.microsoft.com/office/drawing/2014/main" xmlns="" id="{35D840D5-366A-4553-9048-61F69A17BB98}"/>
                  </a:ext>
                </a:extLst>
              </p:cNvPr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rgbClr val="FFF18B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" name="Trapezoid 24">
                <a:extLst>
                  <a:ext uri="{FF2B5EF4-FFF2-40B4-BE49-F238E27FC236}">
                    <a16:creationId xmlns:a16="http://schemas.microsoft.com/office/drawing/2014/main" xmlns="" id="{C80DAD5F-2966-4143-9E63-40AEA58E88A5}"/>
                  </a:ext>
                </a:extLst>
              </p:cNvPr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4" name="Rounded Rectangle 18">
                <a:extLst>
                  <a:ext uri="{FF2B5EF4-FFF2-40B4-BE49-F238E27FC236}">
                    <a16:creationId xmlns:a16="http://schemas.microsoft.com/office/drawing/2014/main" xmlns="" id="{210C1008-C497-4ED3-9CDA-85E5D9B888B0}"/>
                  </a:ext>
                </a:extLst>
              </p:cNvPr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xmlns="" id="{D27C6A38-8A97-4301-BCE4-E0E802051301}"/>
                  </a:ext>
                </a:extLst>
              </p:cNvPr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ounded Rectangle 20">
                <a:extLst>
                  <a:ext uri="{FF2B5EF4-FFF2-40B4-BE49-F238E27FC236}">
                    <a16:creationId xmlns:a16="http://schemas.microsoft.com/office/drawing/2014/main" xmlns="" id="{76794EA7-04D9-4B48-AB1E-573B404CF942}"/>
                  </a:ext>
                </a:extLst>
              </p:cNvPr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ounded Rectangle 21">
                <a:extLst>
                  <a:ext uri="{FF2B5EF4-FFF2-40B4-BE49-F238E27FC236}">
                    <a16:creationId xmlns:a16="http://schemas.microsoft.com/office/drawing/2014/main" xmlns="" id="{EFB72D51-0424-4844-A8CB-28028065ECF4}"/>
                  </a:ext>
                </a:extLst>
              </p:cNvPr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ounded Rectangle 22">
                <a:extLst>
                  <a:ext uri="{FF2B5EF4-FFF2-40B4-BE49-F238E27FC236}">
                    <a16:creationId xmlns:a16="http://schemas.microsoft.com/office/drawing/2014/main" xmlns="" id="{C4CB9D79-FD08-47A4-9BE0-15012BD1E54C}"/>
                  </a:ext>
                </a:extLst>
              </p:cNvPr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25">
                <a:extLst>
                  <a:ext uri="{FF2B5EF4-FFF2-40B4-BE49-F238E27FC236}">
                    <a16:creationId xmlns:a16="http://schemas.microsoft.com/office/drawing/2014/main" xmlns="" id="{938FF940-EB8A-49B5-AB06-77282E0E8C66}"/>
                  </a:ext>
                </a:extLst>
              </p:cNvPr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20" name="Rounded Rectangle 27">
                <a:extLst>
                  <a:ext uri="{FF2B5EF4-FFF2-40B4-BE49-F238E27FC236}">
                    <a16:creationId xmlns:a16="http://schemas.microsoft.com/office/drawing/2014/main" xmlns="" id="{ED49A854-B480-4AC2-BFF8-58EFD4708C88}"/>
                  </a:ext>
                </a:extLst>
              </p:cNvPr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8">
                <a:extLst>
                  <a:ext uri="{FF2B5EF4-FFF2-40B4-BE49-F238E27FC236}">
                    <a16:creationId xmlns:a16="http://schemas.microsoft.com/office/drawing/2014/main" xmlns="" id="{4DFC4F2F-EC0F-4ECF-B9C7-3D1904521C7D}"/>
                  </a:ext>
                </a:extLst>
              </p:cNvPr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9">
                <a:extLst>
                  <a:ext uri="{FF2B5EF4-FFF2-40B4-BE49-F238E27FC236}">
                    <a16:creationId xmlns:a16="http://schemas.microsoft.com/office/drawing/2014/main" xmlns="" id="{B45DB1D1-8D0B-41B8-BB43-21A1C33A1F51}"/>
                  </a:ext>
                </a:extLst>
              </p:cNvPr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Freeform 13312">
            <a:extLst>
              <a:ext uri="{FF2B5EF4-FFF2-40B4-BE49-F238E27FC236}">
                <a16:creationId xmlns:a16="http://schemas.microsoft.com/office/drawing/2014/main" xmlns="" id="{1E08E75D-D22D-4D86-BB4F-CD4ED985F1AD}"/>
              </a:ext>
            </a:extLst>
          </p:cNvPr>
          <p:cNvSpPr/>
          <p:nvPr/>
        </p:nvSpPr>
        <p:spPr>
          <a:xfrm>
            <a:off x="196645" y="1778389"/>
            <a:ext cx="4122240" cy="2584668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0" name="Oval 49">
            <a:extLst>
              <a:ext uri="{FF2B5EF4-FFF2-40B4-BE49-F238E27FC236}">
                <a16:creationId xmlns:a16="http://schemas.microsoft.com/office/drawing/2014/main" xmlns="" id="{0286B126-D442-49DB-A802-07409E8AF7C4}"/>
              </a:ext>
            </a:extLst>
          </p:cNvPr>
          <p:cNvSpPr/>
          <p:nvPr/>
        </p:nvSpPr>
        <p:spPr>
          <a:xfrm>
            <a:off x="540581" y="4833711"/>
            <a:ext cx="4122240" cy="980904"/>
          </a:xfrm>
          <a:prstGeom prst="ellipse">
            <a:avLst/>
          </a:prstGeom>
          <a:solidFill>
            <a:srgbClr val="FFF1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solidFill>
                  <a:srgbClr val="32AEB8"/>
                </a:solidFill>
              </a:rPr>
              <a:t>스크랩 기능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6620D4E3-A96D-4F8A-99FC-13029F1B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73" y="358869"/>
            <a:ext cx="4001327" cy="5609075"/>
          </a:xfrm>
          <a:prstGeom prst="rect">
            <a:avLst/>
          </a:prstGeom>
        </p:spPr>
      </p:pic>
      <p:sp>
        <p:nvSpPr>
          <p:cNvPr id="32" name="별: 꼭짓점 10개 31">
            <a:extLst>
              <a:ext uri="{FF2B5EF4-FFF2-40B4-BE49-F238E27FC236}">
                <a16:creationId xmlns:a16="http://schemas.microsoft.com/office/drawing/2014/main" xmlns="" id="{F5054660-D765-4DBC-8890-BCF3BD8A944C}"/>
              </a:ext>
            </a:extLst>
          </p:cNvPr>
          <p:cNvSpPr/>
          <p:nvPr/>
        </p:nvSpPr>
        <p:spPr>
          <a:xfrm>
            <a:off x="5909179" y="5046489"/>
            <a:ext cx="2019745" cy="1229752"/>
          </a:xfrm>
          <a:prstGeom prst="star10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xmlns="" id="{2133323E-A52D-476A-9412-8F599D771AE5}"/>
              </a:ext>
            </a:extLst>
          </p:cNvPr>
          <p:cNvSpPr/>
          <p:nvPr/>
        </p:nvSpPr>
        <p:spPr>
          <a:xfrm rot="9579469" flipV="1">
            <a:off x="7289543" y="4867608"/>
            <a:ext cx="1747473" cy="66397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66FFFC8-A2D5-4109-8BB8-0C31C6DBF3AB}"/>
              </a:ext>
            </a:extLst>
          </p:cNvPr>
          <p:cNvSpPr/>
          <p:nvPr/>
        </p:nvSpPr>
        <p:spPr>
          <a:xfrm>
            <a:off x="8922019" y="2933493"/>
            <a:ext cx="2031325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3399FF"/>
                </a:solidFill>
              </a:rPr>
              <a:t>필요한</a:t>
            </a:r>
            <a:endParaRPr lang="en-US" altLang="ko-KR" sz="4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3399FF"/>
              </a:solidFill>
            </a:endParaRPr>
          </a:p>
          <a:p>
            <a:pPr algn="ctr"/>
            <a:r>
              <a:rPr lang="ko-KR" alt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3399FF"/>
                </a:solidFill>
              </a:rPr>
              <a:t>기사</a:t>
            </a:r>
            <a:endParaRPr lang="en-US" altLang="ko-KR" sz="48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3399FF"/>
              </a:solidFill>
            </a:endParaRPr>
          </a:p>
          <a:p>
            <a:pPr algn="ctr"/>
            <a:r>
              <a:rPr lang="en-US" altLang="ko-KR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3399FF"/>
                </a:solidFill>
                <a:effectLst/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402003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16">
            <a:extLst>
              <a:ext uri="{FF2B5EF4-FFF2-40B4-BE49-F238E27FC236}">
                <a16:creationId xmlns:a16="http://schemas.microsoft.com/office/drawing/2014/main" xmlns="" id="{A0F9F516-0A4D-4183-AC18-43B240962D63}"/>
              </a:ext>
            </a:extLst>
          </p:cNvPr>
          <p:cNvSpPr/>
          <p:nvPr/>
        </p:nvSpPr>
        <p:spPr>
          <a:xfrm>
            <a:off x="196645" y="120135"/>
            <a:ext cx="11828207" cy="6617730"/>
          </a:xfrm>
          <a:prstGeom prst="frame">
            <a:avLst>
              <a:gd name="adj1" fmla="val 890"/>
            </a:avLst>
          </a:prstGeom>
          <a:solidFill>
            <a:srgbClr val="F9B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4320EB7-D92F-4442-8B2D-51A8C659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4" y="717856"/>
            <a:ext cx="8686800" cy="4972938"/>
          </a:xfrm>
          <a:prstGeom prst="rect">
            <a:avLst/>
          </a:prstGeom>
        </p:spPr>
      </p:pic>
      <p:sp>
        <p:nvSpPr>
          <p:cNvPr id="5" name="별: 꼭짓점 10개 4">
            <a:extLst>
              <a:ext uri="{FF2B5EF4-FFF2-40B4-BE49-F238E27FC236}">
                <a16:creationId xmlns:a16="http://schemas.microsoft.com/office/drawing/2014/main" xmlns="" id="{115ED117-810D-42ED-AC52-9C8F0D6AC52F}"/>
              </a:ext>
            </a:extLst>
          </p:cNvPr>
          <p:cNvSpPr/>
          <p:nvPr/>
        </p:nvSpPr>
        <p:spPr>
          <a:xfrm>
            <a:off x="8326335" y="2823325"/>
            <a:ext cx="1060581" cy="797560"/>
          </a:xfrm>
          <a:prstGeom prst="star10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로 구부러짐 6">
            <a:extLst>
              <a:ext uri="{FF2B5EF4-FFF2-40B4-BE49-F238E27FC236}">
                <a16:creationId xmlns:a16="http://schemas.microsoft.com/office/drawing/2014/main" xmlns="" id="{DD66B2DB-DC9F-4C94-84C5-F5E1FB59D48C}"/>
              </a:ext>
            </a:extLst>
          </p:cNvPr>
          <p:cNvSpPr/>
          <p:nvPr/>
        </p:nvSpPr>
        <p:spPr>
          <a:xfrm rot="19922752">
            <a:off x="8280038" y="1807175"/>
            <a:ext cx="1904196" cy="870525"/>
          </a:xfrm>
          <a:prstGeom prst="curvedDownArrow">
            <a:avLst>
              <a:gd name="adj1" fmla="val 20992"/>
              <a:gd name="adj2" fmla="val 45895"/>
              <a:gd name="adj3" fmla="val 37216"/>
            </a:avLst>
          </a:prstGeom>
          <a:solidFill>
            <a:srgbClr val="F79931"/>
          </a:solidFill>
          <a:ln>
            <a:solidFill>
              <a:srgbClr val="FED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D11AD15-6365-49B6-B816-06C11A370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669" y="756320"/>
            <a:ext cx="1494552" cy="1310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DCC976-1E33-435E-8FED-C57B96B1F02C}"/>
              </a:ext>
            </a:extLst>
          </p:cNvPr>
          <p:cNvSpPr txBox="1"/>
          <p:nvPr/>
        </p:nvSpPr>
        <p:spPr>
          <a:xfrm>
            <a:off x="9242467" y="2500159"/>
            <a:ext cx="238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 없는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정보는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언제든지 </a:t>
            </a:r>
            <a:endParaRPr lang="en-US" altLang="ko-KR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가능 </a:t>
            </a:r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30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7951589-D3D7-45C6-8DB1-4119BA3BDA62}"/>
              </a:ext>
            </a:extLst>
          </p:cNvPr>
          <p:cNvGrpSpPr/>
          <p:nvPr/>
        </p:nvGrpSpPr>
        <p:grpSpPr>
          <a:xfrm>
            <a:off x="477520" y="1350818"/>
            <a:ext cx="11306493" cy="5377482"/>
            <a:chOff x="477520" y="2820777"/>
            <a:chExt cx="11306493" cy="3942142"/>
          </a:xfrm>
        </p:grpSpPr>
        <p:sp>
          <p:nvSpPr>
            <p:cNvPr id="4" name="직사각형 28">
              <a:extLst>
                <a:ext uri="{FF2B5EF4-FFF2-40B4-BE49-F238E27FC236}">
                  <a16:creationId xmlns:a16="http://schemas.microsoft.com/office/drawing/2014/main" xmlns="" id="{BE2AE4E8-173E-4B6E-8037-841E9DED11AB}"/>
                </a:ext>
              </a:extLst>
            </p:cNvPr>
            <p:cNvSpPr/>
            <p:nvPr/>
          </p:nvSpPr>
          <p:spPr>
            <a:xfrm>
              <a:off x="477520" y="2820777"/>
              <a:ext cx="11306493" cy="3942142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29">
              <a:extLst>
                <a:ext uri="{FF2B5EF4-FFF2-40B4-BE49-F238E27FC236}">
                  <a16:creationId xmlns:a16="http://schemas.microsoft.com/office/drawing/2014/main" xmlns="" id="{E9A64CC4-5932-4E74-807D-ACB9824004FD}"/>
                </a:ext>
              </a:extLst>
            </p:cNvPr>
            <p:cNvSpPr/>
            <p:nvPr/>
          </p:nvSpPr>
          <p:spPr>
            <a:xfrm>
              <a:off x="625149" y="2959628"/>
              <a:ext cx="11054234" cy="3692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15635" y="498776"/>
            <a:ext cx="3293919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</a:t>
            </a:r>
            <a:r>
              <a:rPr lang="en-US" altLang="ko-KR" sz="24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4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기사 </a:t>
            </a:r>
            <a:r>
              <a:rPr lang="ko-KR" altLang="en-US" sz="2400" spc="-15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ko-KR" altLang="en-US" sz="24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895E9D0-A040-4549-9C29-E78F35C4E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72" y="2291382"/>
            <a:ext cx="4811903" cy="2684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AFACD4C-9449-4339-A040-A0634DB2540A}"/>
              </a:ext>
            </a:extLst>
          </p:cNvPr>
          <p:cNvSpPr/>
          <p:nvPr/>
        </p:nvSpPr>
        <p:spPr>
          <a:xfrm>
            <a:off x="6011833" y="2174732"/>
            <a:ext cx="5285776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16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매시간마다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자동으로크롤링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코드 파일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(.</a:t>
            </a:r>
            <a:r>
              <a:rPr lang="en-US" altLang="ko-K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</a:t>
            </a:r>
            <a:endParaRPr lang="en-US" altLang="ko-K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전문 </a:t>
            </a:r>
            <a:r>
              <a:rPr lang="ko-KR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신문사들에서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기사 수집</a:t>
            </a:r>
            <a:endParaRPr lang="en-US" altLang="ko-K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컨퍼런스 리스트 게재 페이지에서 데이터 수집</a:t>
            </a:r>
            <a:endParaRPr lang="en-US" altLang="ko-K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MongoDB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자동으로 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</a:p>
          <a:p>
            <a:pPr algn="ctr"/>
            <a:endParaRPr lang="en-US" altLang="ko-KR" sz="16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A0A6DC6-9D05-4095-918F-98E848017219}"/>
              </a:ext>
            </a:extLst>
          </p:cNvPr>
          <p:cNvSpPr txBox="1"/>
          <p:nvPr/>
        </p:nvSpPr>
        <p:spPr>
          <a:xfrm>
            <a:off x="1034084" y="5164906"/>
            <a:ext cx="7051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사진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▲ 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시간에 한번씩 </a:t>
            </a:r>
            <a:r>
              <a:rPr lang="en-US" altLang="ko-KR" sz="1200" dirty="0"/>
              <a:t>8</a:t>
            </a:r>
            <a:r>
              <a:rPr lang="ko-KR" altLang="en-US" sz="1200" dirty="0"/>
              <a:t>시</a:t>
            </a:r>
            <a:r>
              <a:rPr lang="en-US" altLang="ko-KR" sz="1200" dirty="0"/>
              <a:t>~20</a:t>
            </a:r>
            <a:r>
              <a:rPr lang="ko-KR" altLang="en-US" sz="1200" dirty="0" err="1"/>
              <a:t>시동안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크롤링</a:t>
            </a:r>
            <a:r>
              <a:rPr lang="ko-KR" altLang="en-US" sz="1200" dirty="0"/>
              <a:t> 파일 실행하도록 하는 명령 코드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423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29">
            <a:extLst>
              <a:ext uri="{FF2B5EF4-FFF2-40B4-BE49-F238E27FC236}">
                <a16:creationId xmlns:a16="http://schemas.microsoft.com/office/drawing/2014/main" xmlns="" id="{E9A64CC4-5932-4E74-807D-ACB9824004FD}"/>
              </a:ext>
            </a:extLst>
          </p:cNvPr>
          <p:cNvSpPr/>
          <p:nvPr/>
        </p:nvSpPr>
        <p:spPr>
          <a:xfrm>
            <a:off x="808257" y="3085098"/>
            <a:ext cx="10515749" cy="3512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15636" y="498776"/>
            <a:ext cx="2442761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ADF2160-B84D-4FBC-9C20-EC0E40D2FB95}"/>
              </a:ext>
            </a:extLst>
          </p:cNvPr>
          <p:cNvSpPr/>
          <p:nvPr/>
        </p:nvSpPr>
        <p:spPr>
          <a:xfrm>
            <a:off x="764173" y="1581272"/>
            <a:ext cx="4851133" cy="4860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413797DF-1F6D-4D17-A421-DA766D5EC2A8}"/>
              </a:ext>
            </a:extLst>
          </p:cNvPr>
          <p:cNvSpPr/>
          <p:nvPr/>
        </p:nvSpPr>
        <p:spPr>
          <a:xfrm>
            <a:off x="1631412" y="4543610"/>
            <a:ext cx="1181048" cy="14170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실행 </a:t>
            </a:r>
            <a:endParaRPr lang="en-US" altLang="ko-KR" dirty="0"/>
          </a:p>
          <a:p>
            <a:pPr algn="ctr"/>
            <a:r>
              <a:rPr lang="ko-KR" altLang="en-US" dirty="0"/>
              <a:t>파일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55770C9-3484-4AD6-A9CC-359FB585B9D5}"/>
              </a:ext>
            </a:extLst>
          </p:cNvPr>
          <p:cNvSpPr/>
          <p:nvPr/>
        </p:nvSpPr>
        <p:spPr>
          <a:xfrm>
            <a:off x="8073258" y="1617044"/>
            <a:ext cx="3365986" cy="48607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CE241DC-BBC4-4A40-BD08-203061D33D4F}"/>
              </a:ext>
            </a:extLst>
          </p:cNvPr>
          <p:cNvSpPr/>
          <p:nvPr/>
        </p:nvSpPr>
        <p:spPr>
          <a:xfrm>
            <a:off x="9186583" y="2470290"/>
            <a:ext cx="1119805" cy="33107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Spring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C3306184-A175-4757-9FBB-999D03CAEA3D}"/>
              </a:ext>
            </a:extLst>
          </p:cNvPr>
          <p:cNvSpPr/>
          <p:nvPr/>
        </p:nvSpPr>
        <p:spPr>
          <a:xfrm>
            <a:off x="1435592" y="1617044"/>
            <a:ext cx="33659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AWS </a:t>
            </a:r>
            <a:r>
              <a:rPr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서버</a:t>
            </a:r>
            <a:endParaRPr lang="en-US" altLang="ko-KR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F84DD2E-A17B-4A3E-8B39-07B256FFBA3C}"/>
              </a:ext>
            </a:extLst>
          </p:cNvPr>
          <p:cNvSpPr/>
          <p:nvPr/>
        </p:nvSpPr>
        <p:spPr>
          <a:xfrm>
            <a:off x="8162916" y="1642855"/>
            <a:ext cx="33659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66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bg2">
                      <a:lumMod val="50000"/>
                    </a:schemeClr>
                  </a:outerShdw>
                </a:effectLst>
              </a:rPr>
              <a:t>Client(Local)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A730087B-2280-4784-B467-3D1D4E156B3A}"/>
              </a:ext>
            </a:extLst>
          </p:cNvPr>
          <p:cNvSpPr/>
          <p:nvPr/>
        </p:nvSpPr>
        <p:spPr>
          <a:xfrm>
            <a:off x="1631412" y="2470290"/>
            <a:ext cx="1181048" cy="12296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시간 </a:t>
            </a:r>
            <a:endParaRPr lang="en-US" altLang="ko-KR" dirty="0"/>
          </a:p>
          <a:p>
            <a:pPr algn="ctr"/>
            <a:r>
              <a:rPr lang="ko-KR" altLang="en-US" dirty="0"/>
              <a:t>제어 </a:t>
            </a:r>
            <a:endParaRPr lang="en-US" altLang="ko-KR" dirty="0"/>
          </a:p>
          <a:p>
            <a:pPr algn="ctr"/>
            <a:r>
              <a:rPr lang="ko-KR" altLang="en-US" dirty="0"/>
              <a:t>파일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AF4216AC-303D-4E55-AC9C-BE75D08D3063}"/>
              </a:ext>
            </a:extLst>
          </p:cNvPr>
          <p:cNvSpPr/>
          <p:nvPr/>
        </p:nvSpPr>
        <p:spPr>
          <a:xfrm>
            <a:off x="3805405" y="2444442"/>
            <a:ext cx="1181048" cy="35122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xmlns="" id="{5A8F76F9-352F-46C5-915F-E7B6F9E2CB7F}"/>
              </a:ext>
            </a:extLst>
          </p:cNvPr>
          <p:cNvSpPr/>
          <p:nvPr/>
        </p:nvSpPr>
        <p:spPr>
          <a:xfrm>
            <a:off x="2114167" y="3819253"/>
            <a:ext cx="239180" cy="610925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ED64824-88E5-48BB-BB73-4E1B1B2A7D9E}"/>
              </a:ext>
            </a:extLst>
          </p:cNvPr>
          <p:cNvSpPr/>
          <p:nvPr/>
        </p:nvSpPr>
        <p:spPr>
          <a:xfrm>
            <a:off x="670195" y="3792984"/>
            <a:ext cx="140923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16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시간마다 </a:t>
            </a:r>
            <a:endParaRPr lang="en-US" altLang="ko-KR" sz="16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6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실행명령</a:t>
            </a:r>
            <a:endParaRPr lang="en-US" altLang="ko-KR" sz="16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xmlns="" id="{9971E0C1-B9E2-40A1-9CB9-6FB4EE657A18}"/>
              </a:ext>
            </a:extLst>
          </p:cNvPr>
          <p:cNvSpPr/>
          <p:nvPr/>
        </p:nvSpPr>
        <p:spPr>
          <a:xfrm rot="16200000">
            <a:off x="3189343" y="4725084"/>
            <a:ext cx="239180" cy="610925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21769C8-89CC-4DF2-A87A-F909BC525C52}"/>
              </a:ext>
            </a:extLst>
          </p:cNvPr>
          <p:cNvSpPr/>
          <p:nvPr/>
        </p:nvSpPr>
        <p:spPr>
          <a:xfrm>
            <a:off x="2727889" y="5263569"/>
            <a:ext cx="116208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Insert</a:t>
            </a:r>
            <a:endParaRPr lang="en-US" altLang="ko-KR" sz="16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4A32C3B-F91B-4DBE-9DE3-DB365560006C}"/>
              </a:ext>
            </a:extLst>
          </p:cNvPr>
          <p:cNvSpPr txBox="1"/>
          <p:nvPr/>
        </p:nvSpPr>
        <p:spPr>
          <a:xfrm>
            <a:off x="1885612" y="3422705"/>
            <a:ext cx="1042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crontab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FF5DEA4-A227-4C6C-88E5-9E8DD326788D}"/>
              </a:ext>
            </a:extLst>
          </p:cNvPr>
          <p:cNvSpPr txBox="1"/>
          <p:nvPr/>
        </p:nvSpPr>
        <p:spPr>
          <a:xfrm>
            <a:off x="3942233" y="4405110"/>
            <a:ext cx="1076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MongoDB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07D25EC-F243-4F6B-9989-881ED25AE7BC}"/>
              </a:ext>
            </a:extLst>
          </p:cNvPr>
          <p:cNvSpPr txBox="1"/>
          <p:nvPr/>
        </p:nvSpPr>
        <p:spPr>
          <a:xfrm>
            <a:off x="1876525" y="5592448"/>
            <a:ext cx="786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python</a:t>
            </a:r>
            <a:endParaRPr lang="ko-KR" altLang="en-US" sz="1200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xmlns="" id="{17A134B8-56E5-4287-A488-94CFD84993AA}"/>
              </a:ext>
            </a:extLst>
          </p:cNvPr>
          <p:cNvSpPr/>
          <p:nvPr/>
        </p:nvSpPr>
        <p:spPr>
          <a:xfrm rot="5400000">
            <a:off x="6739093" y="1627803"/>
            <a:ext cx="355811" cy="3479078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xmlns="" id="{EB6F5C94-5AE5-44EF-91E8-2320B1ABE17A}"/>
              </a:ext>
            </a:extLst>
          </p:cNvPr>
          <p:cNvSpPr/>
          <p:nvPr/>
        </p:nvSpPr>
        <p:spPr>
          <a:xfrm rot="16200000">
            <a:off x="6741690" y="3354302"/>
            <a:ext cx="365772" cy="3479079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C2EAEFF-7B06-4D7A-B830-CA01F354C239}"/>
              </a:ext>
            </a:extLst>
          </p:cNvPr>
          <p:cNvSpPr/>
          <p:nvPr/>
        </p:nvSpPr>
        <p:spPr>
          <a:xfrm>
            <a:off x="6096465" y="2648996"/>
            <a:ext cx="140923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altLang="ko-KR" sz="16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8BC5DF9-1E6E-441D-A4A8-1109377D2E9E}"/>
              </a:ext>
            </a:extLst>
          </p:cNvPr>
          <p:cNvSpPr/>
          <p:nvPr/>
        </p:nvSpPr>
        <p:spPr>
          <a:xfrm>
            <a:off x="5394579" y="4045100"/>
            <a:ext cx="2679145" cy="8925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  <a:p>
            <a:pPr algn="ctr"/>
            <a:r>
              <a:rPr lang="en-US" altLang="ko-KR" sz="12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2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기사 및 컨퍼런스 정보</a:t>
            </a:r>
            <a:r>
              <a:rPr lang="en-US" altLang="ko-KR" sz="12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ko-KR" altLang="en-US" sz="12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스크랩 정보</a:t>
            </a:r>
            <a:r>
              <a:rPr lang="en-US" altLang="ko-KR" sz="12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n-US" altLang="ko-KR" sz="12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ko-KR" altLang="en-US" sz="12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정보</a:t>
            </a:r>
            <a:r>
              <a:rPr lang="en-US" altLang="ko-KR" sz="12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12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4605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l="23182" t="16212" r="39914" b="49091"/>
          <a:stretch/>
        </p:blipFill>
        <p:spPr>
          <a:xfrm>
            <a:off x="7214242" y="3872579"/>
            <a:ext cx="3956193" cy="20494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979767" y="3000905"/>
            <a:ext cx="1803018" cy="677477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37199" y="2450766"/>
            <a:ext cx="14503" cy="818823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937199" y="4028269"/>
            <a:ext cx="14503" cy="818823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954131" y="3250356"/>
            <a:ext cx="2979739" cy="2167643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394238" y="2768980"/>
            <a:ext cx="2715622" cy="2602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215658" y="2654723"/>
            <a:ext cx="2496834" cy="513897"/>
          </a:xfrm>
          <a:prstGeom prst="roundRect">
            <a:avLst>
              <a:gd name="adj" fmla="val 22644"/>
            </a:avLst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29">
            <a:extLst>
              <a:ext uri="{FF2B5EF4-FFF2-40B4-BE49-F238E27FC236}">
                <a16:creationId xmlns:a16="http://schemas.microsoft.com/office/drawing/2014/main" xmlns="" id="{E9A64CC4-5932-4E74-807D-ACB9824004FD}"/>
              </a:ext>
            </a:extLst>
          </p:cNvPr>
          <p:cNvSpPr/>
          <p:nvPr/>
        </p:nvSpPr>
        <p:spPr>
          <a:xfrm>
            <a:off x="-2660073" y="2225684"/>
            <a:ext cx="2304215" cy="1203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4894118" y="2460168"/>
            <a:ext cx="2134480" cy="704850"/>
            <a:chOff x="407988" y="3181350"/>
            <a:chExt cx="2003714" cy="704850"/>
          </a:xfrm>
        </p:grpSpPr>
        <p:sp>
          <p:nvSpPr>
            <p:cNvPr id="2" name="Rounded Rectangle 1"/>
            <p:cNvSpPr/>
            <p:nvPr/>
          </p:nvSpPr>
          <p:spPr>
            <a:xfrm>
              <a:off x="407988" y="3181350"/>
              <a:ext cx="2003714" cy="704850"/>
            </a:xfrm>
            <a:prstGeom prst="roundRect">
              <a:avLst>
                <a:gd name="adj" fmla="val 12534"/>
              </a:avLst>
            </a:prstGeom>
            <a:gradFill>
              <a:gsLst>
                <a:gs pos="10000">
                  <a:srgbClr val="F79931"/>
                </a:gs>
                <a:gs pos="86000">
                  <a:srgbClr val="FED136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4"/>
            <p:cNvSpPr/>
            <p:nvPr/>
          </p:nvSpPr>
          <p:spPr>
            <a:xfrm>
              <a:off x="464797" y="3276600"/>
              <a:ext cx="1890096" cy="486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Controller</a:t>
              </a:r>
              <a:endParaRPr lang="ko-KR" altLang="en-US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15636" y="498776"/>
            <a:ext cx="33562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 데이터 웹 출력 과정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4278" y="3307374"/>
            <a:ext cx="2016662" cy="802776"/>
          </a:xfrm>
          <a:prstGeom prst="roundRect">
            <a:avLst>
              <a:gd name="adj" fmla="val 12534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4"/>
          <p:cNvSpPr/>
          <p:nvPr/>
        </p:nvSpPr>
        <p:spPr>
          <a:xfrm>
            <a:off x="1038873" y="3418683"/>
            <a:ext cx="1902309" cy="4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Model</a:t>
            </a:r>
            <a:endParaRPr lang="ko-KR" altLang="en-US" sz="28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202748" y="2148347"/>
            <a:ext cx="2003714" cy="1205060"/>
          </a:xfrm>
          <a:prstGeom prst="roundRect">
            <a:avLst>
              <a:gd name="adj" fmla="val 12534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4"/>
          <p:cNvSpPr/>
          <p:nvPr/>
        </p:nvSpPr>
        <p:spPr>
          <a:xfrm>
            <a:off x="9259557" y="2460798"/>
            <a:ext cx="1890096" cy="4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News</a:t>
            </a:r>
          </a:p>
          <a:p>
            <a:pPr algn="ctr"/>
            <a:r>
              <a:rPr lang="en-US" altLang="ko-KR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HTML</a:t>
            </a:r>
            <a:endParaRPr lang="ko-KR" altLang="en-US" sz="28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07226" y="4915508"/>
            <a:ext cx="2003714" cy="1008422"/>
          </a:xfrm>
          <a:prstGeom prst="roundRect">
            <a:avLst>
              <a:gd name="adj" fmla="val 12534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1064035" y="5067294"/>
            <a:ext cx="1890096" cy="4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Repository</a:t>
            </a:r>
            <a:endParaRPr lang="ko-KR" altLang="en-US" sz="28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94278" y="1699132"/>
            <a:ext cx="2003714" cy="849562"/>
            <a:chOff x="-283488" y="1356397"/>
            <a:chExt cx="2003714" cy="849562"/>
          </a:xfrm>
        </p:grpSpPr>
        <p:sp>
          <p:nvSpPr>
            <p:cNvPr id="17" name="Rounded Rectangle 16"/>
            <p:cNvSpPr/>
            <p:nvPr/>
          </p:nvSpPr>
          <p:spPr>
            <a:xfrm>
              <a:off x="-283488" y="1356397"/>
              <a:ext cx="2003714" cy="849562"/>
            </a:xfrm>
            <a:prstGeom prst="roundRect">
              <a:avLst>
                <a:gd name="adj" fmla="val 12534"/>
              </a:avLst>
            </a:prstGeom>
            <a:gradFill>
              <a:gsLst>
                <a:gs pos="10000">
                  <a:srgbClr val="F79931"/>
                </a:gs>
                <a:gs pos="86000">
                  <a:srgbClr val="FED136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4"/>
            <p:cNvSpPr/>
            <p:nvPr/>
          </p:nvSpPr>
          <p:spPr>
            <a:xfrm>
              <a:off x="-226679" y="1524003"/>
              <a:ext cx="1890096" cy="486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Data Base</a:t>
              </a:r>
              <a:endParaRPr lang="ko-KR" altLang="en-US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22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1909594" y="2721618"/>
            <a:ext cx="3075672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 Base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불러오기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215658" y="4255880"/>
            <a:ext cx="2496834" cy="513897"/>
          </a:xfrm>
          <a:prstGeom prst="roundRect">
            <a:avLst>
              <a:gd name="adj" fmla="val 22644"/>
            </a:avLst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1899203" y="4364339"/>
            <a:ext cx="3075672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형태로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endParaRPr lang="en-US" altLang="ko-KR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@Id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값들 가져오기</a:t>
            </a:r>
            <a:endParaRPr lang="en-US" altLang="ko-KR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262383" y="1937662"/>
            <a:ext cx="3992888" cy="457642"/>
          </a:xfrm>
          <a:prstGeom prst="roundRect">
            <a:avLst>
              <a:gd name="adj" fmla="val 5322"/>
            </a:avLst>
          </a:prstGeom>
          <a:solidFill>
            <a:schemeClr val="accent6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5033540" y="2035835"/>
            <a:ext cx="4426148" cy="205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가져온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변환</a:t>
            </a:r>
            <a:endParaRPr lang="en-US" altLang="ko-KR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1254807" y="1630716"/>
            <a:ext cx="1408093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spc="-15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MongoDB</a:t>
            </a:r>
          </a:p>
        </p:txBody>
      </p:sp>
      <p:sp>
        <p:nvSpPr>
          <p:cNvPr id="46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2837503" y="2407566"/>
            <a:ext cx="1253143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1" spc="-1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@Document</a:t>
            </a:r>
            <a:endParaRPr lang="ko-KR" altLang="en-US" sz="1600" i="1" spc="-15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6636279" y="1699408"/>
            <a:ext cx="1661986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1" spc="-1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@</a:t>
            </a:r>
            <a:r>
              <a:rPr lang="en-US" altLang="ko-KR" sz="1600" i="1" spc="-150" dirty="0" err="1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ResponseBody</a:t>
            </a:r>
            <a:endParaRPr lang="ko-KR" altLang="en-US" sz="1600" i="1" spc="-15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2633081" y="3959790"/>
            <a:ext cx="1661986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1" spc="-1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600" i="1" spc="-150" dirty="0" err="1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findAll</a:t>
            </a:r>
            <a:r>
              <a:rPr lang="en-US" altLang="ko-KR" sz="1600" i="1" spc="-1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);</a:t>
            </a:r>
            <a:endParaRPr lang="ko-KR" altLang="en-US" sz="1600" i="1" spc="-15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190354" y="3415337"/>
            <a:ext cx="3992888" cy="457642"/>
          </a:xfrm>
          <a:prstGeom prst="roundRect">
            <a:avLst>
              <a:gd name="adj" fmla="val 5322"/>
            </a:avLst>
          </a:prstGeom>
          <a:solidFill>
            <a:schemeClr val="accent5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6961511" y="3513510"/>
            <a:ext cx="4426148" cy="205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변환 된 데이터를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ajax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파싱</a:t>
            </a:r>
            <a:endParaRPr lang="en-US" altLang="ko-KR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101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/>
          <p:nvPr/>
        </p:nvCxnSpPr>
        <p:spPr>
          <a:xfrm>
            <a:off x="6026744" y="3130919"/>
            <a:ext cx="38351" cy="2165267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015794" y="2934818"/>
            <a:ext cx="6974688" cy="59660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3"/>
          </p:cNvCxnSpPr>
          <p:nvPr/>
        </p:nvCxnSpPr>
        <p:spPr>
          <a:xfrm>
            <a:off x="3015794" y="2750877"/>
            <a:ext cx="6010113" cy="6571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37199" y="2450766"/>
            <a:ext cx="14503" cy="818823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721073" y="3165018"/>
            <a:ext cx="37996" cy="2145211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29">
            <a:extLst>
              <a:ext uri="{FF2B5EF4-FFF2-40B4-BE49-F238E27FC236}">
                <a16:creationId xmlns:a16="http://schemas.microsoft.com/office/drawing/2014/main" xmlns="" id="{E9A64CC4-5932-4E74-807D-ACB9824004FD}"/>
              </a:ext>
            </a:extLst>
          </p:cNvPr>
          <p:cNvSpPr/>
          <p:nvPr/>
        </p:nvSpPr>
        <p:spPr>
          <a:xfrm>
            <a:off x="-2660073" y="2225684"/>
            <a:ext cx="2304215" cy="1203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4894118" y="2460168"/>
            <a:ext cx="2134480" cy="704850"/>
            <a:chOff x="407988" y="3181350"/>
            <a:chExt cx="2003714" cy="704850"/>
          </a:xfrm>
        </p:grpSpPr>
        <p:sp>
          <p:nvSpPr>
            <p:cNvPr id="2" name="Rounded Rectangle 1"/>
            <p:cNvSpPr/>
            <p:nvPr/>
          </p:nvSpPr>
          <p:spPr>
            <a:xfrm>
              <a:off x="407988" y="3181350"/>
              <a:ext cx="2003714" cy="704850"/>
            </a:xfrm>
            <a:prstGeom prst="roundRect">
              <a:avLst>
                <a:gd name="adj" fmla="val 12534"/>
              </a:avLst>
            </a:prstGeom>
            <a:gradFill>
              <a:gsLst>
                <a:gs pos="10000">
                  <a:srgbClr val="F79931"/>
                </a:gs>
                <a:gs pos="86000">
                  <a:srgbClr val="FED136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4"/>
            <p:cNvSpPr/>
            <p:nvPr/>
          </p:nvSpPr>
          <p:spPr>
            <a:xfrm>
              <a:off x="464797" y="3276600"/>
              <a:ext cx="1890096" cy="486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Controller</a:t>
              </a:r>
              <a:endParaRPr lang="ko-KR" altLang="en-US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15636" y="498776"/>
            <a:ext cx="33562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스크랩 데이터 웹 출력 과정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32042" y="4110843"/>
            <a:ext cx="2016662" cy="802776"/>
          </a:xfrm>
          <a:prstGeom prst="roundRect">
            <a:avLst>
              <a:gd name="adj" fmla="val 12534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4"/>
          <p:cNvSpPr/>
          <p:nvPr/>
        </p:nvSpPr>
        <p:spPr>
          <a:xfrm>
            <a:off x="4976637" y="4222152"/>
            <a:ext cx="1902309" cy="4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Model</a:t>
            </a:r>
            <a:endParaRPr lang="ko-KR" altLang="en-US" sz="28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12080" y="2148347"/>
            <a:ext cx="2003714" cy="1205060"/>
          </a:xfrm>
          <a:prstGeom prst="roundRect">
            <a:avLst>
              <a:gd name="adj" fmla="val 12534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4"/>
          <p:cNvSpPr/>
          <p:nvPr/>
        </p:nvSpPr>
        <p:spPr>
          <a:xfrm>
            <a:off x="1068889" y="2460798"/>
            <a:ext cx="1890096" cy="4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Scrap</a:t>
            </a:r>
          </a:p>
          <a:p>
            <a:pPr algn="ctr"/>
            <a:r>
              <a:rPr lang="en-US" altLang="ko-KR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HTML</a:t>
            </a:r>
            <a:endParaRPr lang="ko-KR" altLang="en-US" sz="28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55901" y="5311601"/>
            <a:ext cx="2003714" cy="1008422"/>
          </a:xfrm>
          <a:prstGeom prst="roundRect">
            <a:avLst>
              <a:gd name="adj" fmla="val 12534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4"/>
          <p:cNvSpPr/>
          <p:nvPr/>
        </p:nvSpPr>
        <p:spPr>
          <a:xfrm>
            <a:off x="5012710" y="5463387"/>
            <a:ext cx="1890096" cy="48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Repository</a:t>
            </a:r>
            <a:endParaRPr lang="ko-KR" altLang="en-US" sz="28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025907" y="2405354"/>
            <a:ext cx="2003714" cy="849562"/>
            <a:chOff x="-283488" y="1356397"/>
            <a:chExt cx="2003714" cy="849562"/>
          </a:xfrm>
        </p:grpSpPr>
        <p:sp>
          <p:nvSpPr>
            <p:cNvPr id="17" name="Rounded Rectangle 16"/>
            <p:cNvSpPr/>
            <p:nvPr/>
          </p:nvSpPr>
          <p:spPr>
            <a:xfrm>
              <a:off x="-283488" y="1356397"/>
              <a:ext cx="2003714" cy="849562"/>
            </a:xfrm>
            <a:prstGeom prst="roundRect">
              <a:avLst>
                <a:gd name="adj" fmla="val 12534"/>
              </a:avLst>
            </a:prstGeom>
            <a:gradFill>
              <a:gsLst>
                <a:gs pos="10000">
                  <a:srgbClr val="F79931"/>
                </a:gs>
                <a:gs pos="86000">
                  <a:srgbClr val="FED136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4"/>
            <p:cNvSpPr/>
            <p:nvPr/>
          </p:nvSpPr>
          <p:spPr>
            <a:xfrm>
              <a:off x="-226679" y="1524003"/>
              <a:ext cx="1890096" cy="486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아리따-돋움(TTF)-Bold" panose="02020603020101020101" pitchFamily="18" charset="-127"/>
                  <a:ea typeface="아리따-돋움(TTF)-Bold" panose="02020603020101020101" pitchFamily="18" charset="-127"/>
                </a:rPr>
                <a:t>Data Base</a:t>
              </a:r>
              <a:endParaRPr lang="ko-KR" altLang="en-US" sz="28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아리따-돋움(TTF)-Bold" panose="02020603020101020101" pitchFamily="18" charset="-127"/>
                <a:ea typeface="아리따-돋움(TTF)-Bold" panose="02020603020101020101" pitchFamily="18" charset="-127"/>
              </a:endParaRPr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4038595" y="1948163"/>
            <a:ext cx="3900060" cy="513897"/>
          </a:xfrm>
          <a:prstGeom prst="roundRect">
            <a:avLst>
              <a:gd name="adj" fmla="val 22644"/>
            </a:avLst>
          </a:prstGeom>
          <a:solidFill>
            <a:schemeClr val="accent2">
              <a:lumMod val="40000"/>
              <a:lumOff val="6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3469018" y="2025449"/>
            <a:ext cx="5094604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값과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email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함께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Post</a:t>
            </a:r>
          </a:p>
        </p:txBody>
      </p:sp>
      <p:sp>
        <p:nvSpPr>
          <p:cNvPr id="36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9286436" y="2336938"/>
            <a:ext cx="1408093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spc="-15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MongoDB</a:t>
            </a:r>
          </a:p>
        </p:txBody>
      </p:sp>
      <p:sp>
        <p:nvSpPr>
          <p:cNvPr id="45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402537" y="5902677"/>
            <a:ext cx="3075672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spc="-150" dirty="0" err="1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Smdb</a:t>
            </a:r>
            <a:r>
              <a:rPr lang="en-US" altLang="ko-KR" sz="2000" i="1" spc="-15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, </a:t>
            </a:r>
            <a:r>
              <a:rPr lang="en-US" altLang="ko-KR" sz="2000" i="1" spc="-150" dirty="0" err="1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Userdb</a:t>
            </a:r>
            <a:endParaRPr lang="en-US" altLang="ko-KR" sz="2000" i="1" spc="-150" dirty="0">
              <a:solidFill>
                <a:schemeClr val="bg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459208" y="3451118"/>
            <a:ext cx="5206786" cy="513897"/>
          </a:xfrm>
          <a:prstGeom prst="roundRect">
            <a:avLst>
              <a:gd name="adj" fmla="val 22644"/>
            </a:avLst>
          </a:prstGeom>
          <a:solidFill>
            <a:srgbClr val="FCE7D8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3075441" y="3559577"/>
            <a:ext cx="5920248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되어 있는 </a:t>
            </a:r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email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값과 일치할 경우 페이지에 출력</a:t>
            </a:r>
            <a:endParaRPr lang="en-US" altLang="ko-KR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6341700" y="3030925"/>
            <a:ext cx="3075672" cy="362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i="1" spc="-1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</a:t>
            </a:r>
            <a:r>
              <a:rPr lang="en-US" altLang="ko-KR" sz="1600" i="1" spc="-1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Scrap </a:t>
            </a:r>
            <a:r>
              <a:rPr lang="en-US" altLang="ko-KR" sz="1600" i="1" spc="-150" dirty="0" err="1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en-US" altLang="ko-KR" sz="1600" i="1" spc="-1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i="1" spc="-150" dirty="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endParaRPr lang="en-US" altLang="ko-KR" sz="1600" i="1" spc="-150" dirty="0">
              <a:solidFill>
                <a:schemeClr val="bg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09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E3CF502-D129-024A-97A5-E62AF8E85B64}"/>
              </a:ext>
            </a:extLst>
          </p:cNvPr>
          <p:cNvSpPr/>
          <p:nvPr/>
        </p:nvSpPr>
        <p:spPr>
          <a:xfrm>
            <a:off x="4265414" y="2313279"/>
            <a:ext cx="3567022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329" defTabSz="1219170">
              <a:lnSpc>
                <a:spcPct val="115000"/>
              </a:lnSpc>
              <a:buClr>
                <a:prstClr val="black"/>
              </a:buClr>
              <a:buSzPts val="1600"/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의도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2B0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69329" defTabSz="1219170">
              <a:lnSpc>
                <a:spcPct val="115000"/>
              </a:lnSpc>
              <a:buClr>
                <a:prstClr val="black"/>
              </a:buClr>
              <a:buSzPts val="1600"/>
            </a:pP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2B0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69329" defTabSz="1219170">
              <a:lnSpc>
                <a:spcPct val="115000"/>
              </a:lnSpc>
              <a:buClr>
                <a:prstClr val="black"/>
              </a:buClr>
              <a:buSzPts val="1600"/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 구성 및 기능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2B0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69329" defTabSz="1219170">
              <a:lnSpc>
                <a:spcPct val="115000"/>
              </a:lnSpc>
              <a:buClr>
                <a:prstClr val="black"/>
              </a:buClr>
              <a:buSzPts val="1600"/>
            </a:pP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2B0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69329" defTabSz="1219170">
              <a:lnSpc>
                <a:spcPct val="115000"/>
              </a:lnSpc>
              <a:buClr>
                <a:prstClr val="black"/>
              </a:buClr>
              <a:buSzPts val="1600"/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구현 구조 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2B0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2229" indent="-342900" defTabSz="1219170">
              <a:lnSpc>
                <a:spcPct val="115000"/>
              </a:lnSpc>
              <a:buClr>
                <a:prstClr val="black"/>
              </a:buClr>
              <a:buSzPts val="1600"/>
              <a:buFont typeface="Arial" panose="020B0604020202020204" pitchFamily="34" charset="0"/>
              <a:buChar char="•"/>
            </a:pP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2B0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69329" defTabSz="1219170">
              <a:lnSpc>
                <a:spcPct val="115000"/>
              </a:lnSpc>
              <a:buClr>
                <a:prstClr val="black"/>
              </a:buClr>
              <a:buSzPts val="1600"/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2B0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 rot="3051304">
            <a:off x="7377531" y="2710735"/>
            <a:ext cx="144016" cy="5760640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3851304">
            <a:off x="7587699" y="2968931"/>
            <a:ext cx="144016" cy="5760640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3051304">
            <a:off x="4993151" y="-2462035"/>
            <a:ext cx="144016" cy="5760640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3851304">
            <a:off x="5203319" y="-2203839"/>
            <a:ext cx="144016" cy="5760640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32139" y="676481"/>
            <a:ext cx="1106072" cy="6306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329" algn="ctr" defTabSz="1219170">
              <a:lnSpc>
                <a:spcPct val="115000"/>
              </a:lnSpc>
              <a:buClr>
                <a:prstClr val="black"/>
              </a:buClr>
              <a:buSzPts val="1600"/>
            </a:pPr>
            <a:r>
              <a:rPr lang="ko-KR" altLang="en-US" sz="3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 차</a:t>
            </a:r>
            <a:endParaRPr lang="en-US" altLang="ko-KR" sz="3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2B0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2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7951589-D3D7-45C6-8DB1-4119BA3BDA62}"/>
              </a:ext>
            </a:extLst>
          </p:cNvPr>
          <p:cNvGrpSpPr/>
          <p:nvPr/>
        </p:nvGrpSpPr>
        <p:grpSpPr>
          <a:xfrm>
            <a:off x="477520" y="1258856"/>
            <a:ext cx="11306493" cy="5599145"/>
            <a:chOff x="477520" y="2753361"/>
            <a:chExt cx="11306493" cy="4104640"/>
          </a:xfrm>
        </p:grpSpPr>
        <p:sp>
          <p:nvSpPr>
            <p:cNvPr id="4" name="직사각형 28">
              <a:extLst>
                <a:ext uri="{FF2B5EF4-FFF2-40B4-BE49-F238E27FC236}">
                  <a16:creationId xmlns:a16="http://schemas.microsoft.com/office/drawing/2014/main" xmlns="" id="{BE2AE4E8-173E-4B6E-8037-841E9DED11AB}"/>
                </a:ext>
              </a:extLst>
            </p:cNvPr>
            <p:cNvSpPr/>
            <p:nvPr/>
          </p:nvSpPr>
          <p:spPr>
            <a:xfrm>
              <a:off x="477520" y="2753361"/>
              <a:ext cx="11306493" cy="4104640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29">
              <a:extLst>
                <a:ext uri="{FF2B5EF4-FFF2-40B4-BE49-F238E27FC236}">
                  <a16:creationId xmlns:a16="http://schemas.microsoft.com/office/drawing/2014/main" xmlns="" id="{E9A64CC4-5932-4E74-807D-ACB9824004FD}"/>
                </a:ext>
              </a:extLst>
            </p:cNvPr>
            <p:cNvSpPr/>
            <p:nvPr/>
          </p:nvSpPr>
          <p:spPr>
            <a:xfrm>
              <a:off x="894391" y="3049554"/>
              <a:ext cx="10515749" cy="3512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15636" y="498776"/>
            <a:ext cx="29168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AFACD4C-9449-4339-A040-A0634DB2540A}"/>
              </a:ext>
            </a:extLst>
          </p:cNvPr>
          <p:cNvSpPr/>
          <p:nvPr/>
        </p:nvSpPr>
        <p:spPr>
          <a:xfrm>
            <a:off x="1490632" y="1814106"/>
            <a:ext cx="9919508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향후 다른 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기사들을 </a:t>
            </a:r>
            <a:r>
              <a:rPr lang="ko-KR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크롤링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할 수 있도록 네이버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논문 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등을 활용 시 서비스 향상 기대 </a:t>
            </a:r>
            <a:endParaRPr lang="en-US" altLang="ko-K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딥러닝 교육 이수 후 주제 분류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(classification)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 추가 예정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Springboot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mongoDB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이해 향상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우리 사이트를 이용하여 대중들이 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최신 경향을 빠르게 파악하여 도움이 될 것으로 기대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endParaRPr lang="en-US" altLang="ko-KR" sz="16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698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rgbClr val="F79931"/>
            </a:gs>
            <a:gs pos="74000">
              <a:srgbClr val="FFC000"/>
            </a:gs>
            <a:gs pos="100000">
              <a:srgbClr val="F9B2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5203745" y="6145243"/>
            <a:ext cx="1811964" cy="511613"/>
          </a:xfrm>
          <a:prstGeom prst="rect">
            <a:avLst/>
          </a:prstGeom>
          <a:effectLst>
            <a:outerShdw blurRad="12700" dist="254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8133033" y="288546"/>
            <a:ext cx="4091257" cy="4091257"/>
          </a:xfrm>
          <a:prstGeom prst="ellipse">
            <a:avLst/>
          </a:prstGeom>
          <a:gradFill>
            <a:gsLst>
              <a:gs pos="85000">
                <a:srgbClr val="F79931"/>
              </a:gs>
              <a:gs pos="1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9000000">
            <a:off x="-32529" y="2911445"/>
            <a:ext cx="4091257" cy="4091257"/>
          </a:xfrm>
          <a:prstGeom prst="ellipse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3051304">
            <a:off x="8061023" y="2793862"/>
            <a:ext cx="144016" cy="5760640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3851304">
            <a:off x="8271191" y="3052058"/>
            <a:ext cx="144016" cy="5760640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3051304">
            <a:off x="5676643" y="-2378908"/>
            <a:ext cx="144016" cy="5760640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3851304">
            <a:off x="5886811" y="-2120712"/>
            <a:ext cx="144016" cy="5760640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2809008" y="2632143"/>
            <a:ext cx="657398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  <a:ea typeface="나눔스퀘어_ac" panose="020B0600000101010101" pitchFamily="50" charset="-127"/>
              </a:rPr>
              <a:t>Tech News for AI</a:t>
            </a:r>
            <a:r>
              <a:rPr lang="ko-KR" alt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  <a:ea typeface="나눔스퀘어_ac" panose="020B0600000101010101" pitchFamily="50" charset="-127"/>
              </a:rPr>
              <a:t>Engineers and</a:t>
            </a:r>
            <a:r>
              <a:rPr lang="ko-KR" alt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  <a:ea typeface="나눔스퀘어_ac" panose="020B0600000101010101" pitchFamily="50" charset="-127"/>
              </a:rPr>
              <a:t>Data Scientists</a:t>
            </a:r>
            <a:endParaRPr lang="ko-KR" altLang="en-US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" name="직선 연결선 6">
            <a:extLst>
              <a:ext uri="{FF2B5EF4-FFF2-40B4-BE49-F238E27FC236}">
                <a16:creationId xmlns:a16="http://schemas.microsoft.com/office/drawing/2014/main" xmlns="" id="{24B7A985-0CDB-4A2F-BFC8-A1F573B895A2}"/>
              </a:ext>
            </a:extLst>
          </p:cNvPr>
          <p:cNvCxnSpPr/>
          <p:nvPr/>
        </p:nvCxnSpPr>
        <p:spPr>
          <a:xfrm>
            <a:off x="-72736" y="2698592"/>
            <a:ext cx="122647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762770" y="1630686"/>
            <a:ext cx="469391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ript MT Bold" panose="03040602040607080904" pitchFamily="66" charset="0"/>
                <a:ea typeface="나눔스퀘어_ac ExtraBold" pitchFamily="50" charset="-127"/>
              </a:rPr>
              <a:t>Tech Hunters</a:t>
            </a:r>
          </a:p>
        </p:txBody>
      </p:sp>
      <p:sp>
        <p:nvSpPr>
          <p:cNvPr id="19" name="직사각형 2"/>
          <p:cNvSpPr/>
          <p:nvPr/>
        </p:nvSpPr>
        <p:spPr>
          <a:xfrm>
            <a:off x="3661063" y="3171284"/>
            <a:ext cx="4797137" cy="1311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기반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엔지니어링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 프로젝트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문다영 박나은 신하선 오승준</a:t>
            </a:r>
          </a:p>
        </p:txBody>
      </p:sp>
    </p:spTree>
    <p:extLst>
      <p:ext uri="{BB962C8B-B14F-4D97-AF65-F5344CB8AC3E}">
        <p14:creationId xmlns:p14="http://schemas.microsoft.com/office/powerpoint/2010/main" val="13733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15636" y="1124744"/>
            <a:ext cx="11368377" cy="2547466"/>
          </a:xfrm>
          <a:prstGeom prst="roundRect">
            <a:avLst>
              <a:gd name="adj" fmla="val 9576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28">
            <a:extLst>
              <a:ext uri="{FF2B5EF4-FFF2-40B4-BE49-F238E27FC236}">
                <a16:creationId xmlns:a16="http://schemas.microsoft.com/office/drawing/2014/main" xmlns="" id="{BE2AE4E8-173E-4B6E-8037-841E9DED11AB}"/>
              </a:ext>
            </a:extLst>
          </p:cNvPr>
          <p:cNvSpPr/>
          <p:nvPr/>
        </p:nvSpPr>
        <p:spPr>
          <a:xfrm>
            <a:off x="415636" y="3085099"/>
            <a:ext cx="11368377" cy="3772901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29">
            <a:extLst>
              <a:ext uri="{FF2B5EF4-FFF2-40B4-BE49-F238E27FC236}">
                <a16:creationId xmlns:a16="http://schemas.microsoft.com/office/drawing/2014/main" xmlns="" id="{E9A64CC4-5932-4E74-807D-ACB9824004FD}"/>
              </a:ext>
            </a:extLst>
          </p:cNvPr>
          <p:cNvSpPr/>
          <p:nvPr/>
        </p:nvSpPr>
        <p:spPr>
          <a:xfrm>
            <a:off x="808257" y="3085098"/>
            <a:ext cx="10515749" cy="3512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8" name="직사각형 4"/>
          <p:cNvSpPr/>
          <p:nvPr/>
        </p:nvSpPr>
        <p:spPr>
          <a:xfrm>
            <a:off x="757853" y="968878"/>
            <a:ext cx="10702637" cy="2232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인공지능과 빅데이터 등 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 뉴스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한 눈에 확인 할 수 있는 사이트를 구현하여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업계 트렌드를 항상 쉽고 빠르게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공부하기에 용이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</a:p>
        </p:txBody>
      </p:sp>
      <p:sp>
        <p:nvSpPr>
          <p:cNvPr id="9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15636" y="498776"/>
            <a:ext cx="2442761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83" y="3292439"/>
            <a:ext cx="1930576" cy="193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82" y="3292439"/>
            <a:ext cx="2062430" cy="20624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78" y="3540623"/>
            <a:ext cx="1813980" cy="181398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903058" y="5532572"/>
            <a:ext cx="1632991" cy="505779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3775" y="5600796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트렌드 파악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323607" y="5532572"/>
            <a:ext cx="1524002" cy="505779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92956" y="5600796"/>
            <a:ext cx="1206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모아보기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791602" y="5532572"/>
            <a:ext cx="1588328" cy="505779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67661" y="5600796"/>
            <a:ext cx="1256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뉴스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91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8" name="직사각형 4"/>
          <p:cNvSpPr/>
          <p:nvPr/>
        </p:nvSpPr>
        <p:spPr>
          <a:xfrm>
            <a:off x="757853" y="968878"/>
            <a:ext cx="10702637" cy="2232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4044135-4724-4196-9BEA-F98F8F5F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66" y="1957543"/>
            <a:ext cx="2438159" cy="2232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4CDAAC3-B481-489D-857E-D6A4D7D71800}"/>
              </a:ext>
            </a:extLst>
          </p:cNvPr>
          <p:cNvSpPr txBox="1"/>
          <p:nvPr/>
        </p:nvSpPr>
        <p:spPr>
          <a:xfrm>
            <a:off x="1140766" y="4539847"/>
            <a:ext cx="246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취업준비생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(IT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관련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E2B0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A3F1B1C-145D-4A0D-8428-80ABB0EF23B5}"/>
              </a:ext>
            </a:extLst>
          </p:cNvPr>
          <p:cNvSpPr txBox="1"/>
          <p:nvPr/>
        </p:nvSpPr>
        <p:spPr>
          <a:xfrm>
            <a:off x="671119" y="1372768"/>
            <a:ext cx="260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타겟 층</a:t>
            </a:r>
          </a:p>
        </p:txBody>
      </p:sp>
      <p:pic>
        <p:nvPicPr>
          <p:cNvPr id="14" name="Picture 2" descr="개발자에 대한 이미지 검색결과">
            <a:extLst>
              <a:ext uri="{FF2B5EF4-FFF2-40B4-BE49-F238E27FC236}">
                <a16:creationId xmlns:a16="http://schemas.microsoft.com/office/drawing/2014/main" xmlns="" id="{AE716075-A44D-4299-9DD8-07F54A092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767" y="2194612"/>
            <a:ext cx="3753100" cy="17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7274FB4-6414-4E74-8BF4-05DCA32E554D}"/>
              </a:ext>
            </a:extLst>
          </p:cNvPr>
          <p:cNvSpPr txBox="1"/>
          <p:nvPr/>
        </p:nvSpPr>
        <p:spPr>
          <a:xfrm>
            <a:off x="5291546" y="4550239"/>
            <a:ext cx="160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en-US" altLang="ko-KR" dirty="0"/>
              <a:t>IT </a:t>
            </a:r>
            <a:r>
              <a:rPr lang="ko-KR" altLang="en-US" dirty="0"/>
              <a:t>종사자</a:t>
            </a:r>
          </a:p>
        </p:txBody>
      </p:sp>
      <p:pic>
        <p:nvPicPr>
          <p:cNvPr id="16" name="Picture 2" descr="학생에 대한 이미지 검색결과">
            <a:extLst>
              <a:ext uri="{FF2B5EF4-FFF2-40B4-BE49-F238E27FC236}">
                <a16:creationId xmlns:a16="http://schemas.microsoft.com/office/drawing/2014/main" xmlns="" id="{455FB17A-DA41-4474-A8E5-AC265ED3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316" y="1779306"/>
            <a:ext cx="2588727" cy="25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D4E075B-3FAB-487A-9F3A-85504C06E39D}"/>
              </a:ext>
            </a:extLst>
          </p:cNvPr>
          <p:cNvSpPr txBox="1"/>
          <p:nvPr/>
        </p:nvSpPr>
        <p:spPr>
          <a:xfrm>
            <a:off x="8980179" y="4539848"/>
            <a:ext cx="1674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dirty="0"/>
              <a:t>학생</a:t>
            </a:r>
          </a:p>
        </p:txBody>
      </p:sp>
      <p:sp>
        <p:nvSpPr>
          <p:cNvPr id="13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15636" y="498776"/>
            <a:ext cx="2442761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4568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F79931"/>
            </a:gs>
            <a:gs pos="86000">
              <a:srgbClr val="FED136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774DDC8-3959-44AB-90B7-4352219E917C}"/>
              </a:ext>
            </a:extLst>
          </p:cNvPr>
          <p:cNvSpPr txBox="1"/>
          <p:nvPr/>
        </p:nvSpPr>
        <p:spPr>
          <a:xfrm>
            <a:off x="6981715" y="2151727"/>
            <a:ext cx="3934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ript MT Bold" panose="03040602040607080904" pitchFamily="66" charset="0"/>
                <a:ea typeface="나눔스퀘어_ac ExtraBold" pitchFamily="50" charset="-127"/>
              </a:rPr>
              <a:t>Tech Hunters!</a:t>
            </a:r>
            <a:endParaRPr lang="ko-KR" altLang="en-US" sz="8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cript MT Bold" panose="03040602040607080904" pitchFamily="66" charset="0"/>
              <a:ea typeface="나눔스퀘어_ac ExtraBold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15960"/>
          <a:stretch/>
        </p:blipFill>
        <p:spPr>
          <a:xfrm>
            <a:off x="0" y="1276"/>
            <a:ext cx="6359236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7274FB4-6414-4E74-8BF4-05DCA32E554D}"/>
              </a:ext>
            </a:extLst>
          </p:cNvPr>
          <p:cNvSpPr txBox="1"/>
          <p:nvPr/>
        </p:nvSpPr>
        <p:spPr>
          <a:xfrm>
            <a:off x="6466608" y="4560631"/>
            <a:ext cx="480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E2B0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r>
              <a:rPr lang="ko-KR" altLang="en-US" smtClean="0"/>
              <a:t>고민하는 이들</a:t>
            </a:r>
            <a:r>
              <a:rPr lang="ko-KR" altLang="en-US"/>
              <a:t>을</a:t>
            </a:r>
            <a:r>
              <a:rPr lang="ko-KR" altLang="en-US" smtClean="0"/>
              <a:t>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Solution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24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6148" name="Picture 4" descr="네이버에 대한 이미지 검색결과">
            <a:extLst>
              <a:ext uri="{FF2B5EF4-FFF2-40B4-BE49-F238E27FC236}">
                <a16:creationId xmlns:a16="http://schemas.microsoft.com/office/drawing/2014/main" xmlns="" id="{4F6A28A6-2FD7-4DFD-BE10-5C5C2FF8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31" y="2008979"/>
            <a:ext cx="2809264" cy="280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F2433EE-E87D-4E5E-AF4C-255319F183FE}"/>
              </a:ext>
            </a:extLst>
          </p:cNvPr>
          <p:cNvSpPr txBox="1"/>
          <p:nvPr/>
        </p:nvSpPr>
        <p:spPr>
          <a:xfrm>
            <a:off x="5301842" y="3136612"/>
            <a:ext cx="432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전문성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39AB3D81-4D27-4D18-A869-FE5DFDD0D14E}"/>
              </a:ext>
            </a:extLst>
          </p:cNvPr>
          <p:cNvSpPr/>
          <p:nvPr/>
        </p:nvSpPr>
        <p:spPr>
          <a:xfrm>
            <a:off x="7046753" y="2632045"/>
            <a:ext cx="556472" cy="1593908"/>
          </a:xfrm>
          <a:prstGeom prst="downArrow">
            <a:avLst/>
          </a:prstGeom>
          <a:solidFill>
            <a:srgbClr val="FED136"/>
          </a:solidFill>
          <a:ln>
            <a:solidFill>
              <a:srgbClr val="FED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15636" y="498776"/>
            <a:ext cx="2442761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25783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8" name="Picture 18" descr="관련 이미지">
            <a:extLst>
              <a:ext uri="{FF2B5EF4-FFF2-40B4-BE49-F238E27FC236}">
                <a16:creationId xmlns:a16="http://schemas.microsoft.com/office/drawing/2014/main" xmlns="" id="{0B418582-A2A2-4DA2-8190-ACED3023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85" y="3232734"/>
            <a:ext cx="3593789" cy="148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AWS에 대한 이미지 검색결과">
            <a:extLst>
              <a:ext uri="{FF2B5EF4-FFF2-40B4-BE49-F238E27FC236}">
                <a16:creationId xmlns:a16="http://schemas.microsoft.com/office/drawing/2014/main" xmlns="" id="{F3CDF2B0-D220-4C84-8F1B-E64039F9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848" y="3443234"/>
            <a:ext cx="2403317" cy="126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8" name="직사각형 4"/>
          <p:cNvSpPr/>
          <p:nvPr/>
        </p:nvSpPr>
        <p:spPr>
          <a:xfrm>
            <a:off x="757853" y="968878"/>
            <a:ext cx="10702637" cy="2232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FBAA4B-51A7-402F-A8B5-596DCB7EFD1C}"/>
              </a:ext>
            </a:extLst>
          </p:cNvPr>
          <p:cNvSpPr txBox="1"/>
          <p:nvPr/>
        </p:nvSpPr>
        <p:spPr>
          <a:xfrm>
            <a:off x="889233" y="1094804"/>
            <a:ext cx="42280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1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-</a:t>
            </a:r>
            <a:r>
              <a:rPr lang="ko-KR" altLang="en-US" sz="2800" dirty="0"/>
              <a:t>프로젝트 기간</a:t>
            </a:r>
            <a:endParaRPr lang="en-US" altLang="ko-KR" sz="2800" dirty="0"/>
          </a:p>
          <a:p>
            <a:r>
              <a:rPr lang="en-US" altLang="ko-KR" sz="2000" dirty="0" smtClean="0"/>
              <a:t>2020.01.03 </a:t>
            </a:r>
            <a:r>
              <a:rPr lang="en-US" altLang="ko-KR" sz="2000" dirty="0"/>
              <a:t>~ 2020.01.09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AE45E4-2185-437D-8DAD-A93F3525C5FF}"/>
              </a:ext>
            </a:extLst>
          </p:cNvPr>
          <p:cNvSpPr txBox="1"/>
          <p:nvPr/>
        </p:nvSpPr>
        <p:spPr>
          <a:xfrm>
            <a:off x="889233" y="2101248"/>
            <a:ext cx="396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1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-</a:t>
            </a:r>
            <a:r>
              <a:rPr lang="ko-KR" altLang="en-US" sz="2800" dirty="0"/>
              <a:t>개발 환경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A3586F5-2233-4597-8885-62D0F39A90CB}"/>
              </a:ext>
            </a:extLst>
          </p:cNvPr>
          <p:cNvSpPr txBox="1"/>
          <p:nvPr/>
        </p:nvSpPr>
        <p:spPr>
          <a:xfrm>
            <a:off x="952630" y="2832686"/>
            <a:ext cx="15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1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2400" dirty="0"/>
              <a:t>운영체제</a:t>
            </a:r>
            <a:r>
              <a:rPr lang="en-US" altLang="ko-KR" sz="2400" dirty="0"/>
              <a:t>: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2CBA2E5-2312-4D91-AD16-DCA35FEDE0CA}"/>
              </a:ext>
            </a:extLst>
          </p:cNvPr>
          <p:cNvSpPr txBox="1"/>
          <p:nvPr/>
        </p:nvSpPr>
        <p:spPr>
          <a:xfrm>
            <a:off x="998940" y="3644432"/>
            <a:ext cx="158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1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2400" dirty="0"/>
              <a:t>개발도구</a:t>
            </a:r>
            <a:r>
              <a:rPr lang="en-US" altLang="ko-KR" sz="2400" dirty="0"/>
              <a:t>:</a:t>
            </a:r>
            <a:endParaRPr lang="ko-KR" altLang="en-US" sz="2400" dirty="0"/>
          </a:p>
        </p:txBody>
      </p:sp>
      <p:pic>
        <p:nvPicPr>
          <p:cNvPr id="5122" name="Picture 2" descr="관련 이미지">
            <a:extLst>
              <a:ext uri="{FF2B5EF4-FFF2-40B4-BE49-F238E27FC236}">
                <a16:creationId xmlns:a16="http://schemas.microsoft.com/office/drawing/2014/main" xmlns="" id="{48A6DDB1-0D2E-4351-A5A1-0A639254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027" y="2563631"/>
            <a:ext cx="2879880" cy="84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관련 이미지">
            <a:extLst>
              <a:ext uri="{FF2B5EF4-FFF2-40B4-BE49-F238E27FC236}">
                <a16:creationId xmlns:a16="http://schemas.microsoft.com/office/drawing/2014/main" xmlns="" id="{AA042AC3-37ED-4198-83E3-A2E3FEF56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51" y="4651491"/>
            <a:ext cx="1533192" cy="15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관련 이미지">
            <a:extLst>
              <a:ext uri="{FF2B5EF4-FFF2-40B4-BE49-F238E27FC236}">
                <a16:creationId xmlns:a16="http://schemas.microsoft.com/office/drawing/2014/main" xmlns="" id="{EF1ACCC1-32A0-453E-B85E-239E01C7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16" y="4730111"/>
            <a:ext cx="1752274" cy="122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bo3t png에 대한 이미지 검색결과">
            <a:extLst>
              <a:ext uri="{FF2B5EF4-FFF2-40B4-BE49-F238E27FC236}">
                <a16:creationId xmlns:a16="http://schemas.microsoft.com/office/drawing/2014/main" xmlns="" id="{798803A8-B949-4DC1-90CD-691D1D62F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203" y="4869224"/>
            <a:ext cx="2465917" cy="94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관련 이미지">
            <a:extLst>
              <a:ext uri="{FF2B5EF4-FFF2-40B4-BE49-F238E27FC236}">
                <a16:creationId xmlns:a16="http://schemas.microsoft.com/office/drawing/2014/main" xmlns="" id="{9F1E171F-B8CA-4661-8987-D4A934267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78" y="4510944"/>
            <a:ext cx="2214611" cy="153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A86B84-233E-4907-AEB7-8D497F5DB01D}"/>
              </a:ext>
            </a:extLst>
          </p:cNvPr>
          <p:cNvSpPr txBox="1"/>
          <p:nvPr/>
        </p:nvSpPr>
        <p:spPr>
          <a:xfrm>
            <a:off x="4120950" y="3696276"/>
            <a:ext cx="137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Crontab</a:t>
            </a:r>
            <a:endParaRPr lang="ko-KR" altLang="en-US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36" name="Picture 16" descr="java에 대한 이미지 검색결과">
            <a:extLst>
              <a:ext uri="{FF2B5EF4-FFF2-40B4-BE49-F238E27FC236}">
                <a16:creationId xmlns:a16="http://schemas.microsoft.com/office/drawing/2014/main" xmlns="" id="{39629204-4262-49D1-A480-C27B652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89" y="3210626"/>
            <a:ext cx="1731724" cy="126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파이썬에 대한 이미지 검색결과">
            <a:extLst>
              <a:ext uri="{FF2B5EF4-FFF2-40B4-BE49-F238E27FC236}">
                <a16:creationId xmlns:a16="http://schemas.microsoft.com/office/drawing/2014/main" xmlns="" id="{BAB4F256-CCF7-4CEE-809A-172FE5B49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03" y="3465006"/>
            <a:ext cx="1231106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772E332-AEBE-462F-9D37-BEE057B81385}"/>
              </a:ext>
            </a:extLst>
          </p:cNvPr>
          <p:cNvSpPr txBox="1"/>
          <p:nvPr/>
        </p:nvSpPr>
        <p:spPr>
          <a:xfrm>
            <a:off x="6703125" y="5733197"/>
            <a:ext cx="162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Robo3T</a:t>
            </a:r>
            <a:endParaRPr lang="ko-KR" altLang="en-US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A3F1B1C-145D-4A0D-8428-80ABB0EF23B5}"/>
              </a:ext>
            </a:extLst>
          </p:cNvPr>
          <p:cNvSpPr txBox="1"/>
          <p:nvPr/>
        </p:nvSpPr>
        <p:spPr>
          <a:xfrm>
            <a:off x="6914179" y="645952"/>
            <a:ext cx="4825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기간 및 개발 환경</a:t>
            </a:r>
            <a:endParaRPr lang="ko-KR" altLang="en-US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13">
            <a:extLst>
              <a:ext uri="{FF2B5EF4-FFF2-40B4-BE49-F238E27FC236}">
                <a16:creationId xmlns:a16="http://schemas.microsoft.com/office/drawing/2014/main" xmlns="" id="{121901C0-276C-4E70-B130-681C1BDE9C73}"/>
              </a:ext>
            </a:extLst>
          </p:cNvPr>
          <p:cNvSpPr/>
          <p:nvPr/>
        </p:nvSpPr>
        <p:spPr>
          <a:xfrm>
            <a:off x="415636" y="498776"/>
            <a:ext cx="2442761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246584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AB3DE5-359D-461C-8C9B-9D3B58C37D86}"/>
              </a:ext>
            </a:extLst>
          </p:cNvPr>
          <p:cNvSpPr txBox="1"/>
          <p:nvPr/>
        </p:nvSpPr>
        <p:spPr>
          <a:xfrm>
            <a:off x="776726" y="2042101"/>
            <a:ext cx="801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spc="-1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2000" dirty="0" smtClean="0"/>
              <a:t>문다영    </a:t>
            </a:r>
            <a:r>
              <a:rPr lang="en-US" altLang="ko-KR" sz="2000" dirty="0" smtClean="0"/>
              <a:t>:     </a:t>
            </a:r>
            <a:r>
              <a:rPr lang="ko-KR" altLang="en-US" sz="2000" dirty="0" smtClean="0"/>
              <a:t>전반적 </a:t>
            </a:r>
            <a:r>
              <a:rPr lang="ko-KR" altLang="en-US" sz="2000" dirty="0"/>
              <a:t>크롤링 코드작성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자동화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mongodb</a:t>
            </a:r>
            <a:r>
              <a:rPr lang="en-US" altLang="ko-KR" sz="2000" dirty="0"/>
              <a:t> </a:t>
            </a:r>
            <a:r>
              <a:rPr lang="ko-KR" altLang="en-US" sz="2000" dirty="0"/>
              <a:t>구축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E36CE6-835D-4E5F-8BF3-722C861400F9}"/>
              </a:ext>
            </a:extLst>
          </p:cNvPr>
          <p:cNvSpPr txBox="1"/>
          <p:nvPr/>
        </p:nvSpPr>
        <p:spPr>
          <a:xfrm>
            <a:off x="766565" y="894476"/>
            <a:ext cx="3581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구성원 </a:t>
            </a:r>
            <a:endParaRPr lang="ko-KR" altLang="en-US" sz="24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CFA7F93-9918-4DD1-BA55-5A43597DA3E6}"/>
              </a:ext>
            </a:extLst>
          </p:cNvPr>
          <p:cNvSpPr txBox="1"/>
          <p:nvPr/>
        </p:nvSpPr>
        <p:spPr>
          <a:xfrm>
            <a:off x="776726" y="2973355"/>
            <a:ext cx="10663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spc="-1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2000" dirty="0" smtClean="0"/>
              <a:t>박나은    </a:t>
            </a:r>
            <a:r>
              <a:rPr lang="en-US" altLang="ko-KR" sz="2000" dirty="0" smtClean="0"/>
              <a:t>:     </a:t>
            </a:r>
            <a:r>
              <a:rPr lang="ko-KR" altLang="en-US" sz="2000" dirty="0"/>
              <a:t>전반적 </a:t>
            </a:r>
            <a:r>
              <a:rPr lang="en-US" altLang="ko-KR" sz="2000" dirty="0" err="1"/>
              <a:t>springboot</a:t>
            </a:r>
            <a:r>
              <a:rPr lang="ko-KR" altLang="en-US" sz="2000" dirty="0"/>
              <a:t>를 이용한 </a:t>
            </a:r>
            <a:r>
              <a:rPr lang="en-US" altLang="ko-KR" sz="2000" dirty="0"/>
              <a:t>web</a:t>
            </a:r>
            <a:r>
              <a:rPr lang="ko-KR" altLang="en-US" sz="2000" dirty="0"/>
              <a:t> 페이지 디자인과 환경 구축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database</a:t>
            </a:r>
            <a:r>
              <a:rPr lang="ko-KR" altLang="en-US" sz="2000" dirty="0"/>
              <a:t> 업데이트</a:t>
            </a:r>
            <a:r>
              <a:rPr lang="en-US" altLang="ko-KR" sz="2000" dirty="0"/>
              <a:t> </a:t>
            </a:r>
            <a:r>
              <a:rPr lang="ko-KR" altLang="en-US" sz="2000" dirty="0"/>
              <a:t>담당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BAE0109-FE96-4757-9904-0DADFCD59069}"/>
              </a:ext>
            </a:extLst>
          </p:cNvPr>
          <p:cNvSpPr txBox="1"/>
          <p:nvPr/>
        </p:nvSpPr>
        <p:spPr>
          <a:xfrm>
            <a:off x="776724" y="3905017"/>
            <a:ext cx="9994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spc="-1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2000" dirty="0" smtClean="0"/>
              <a:t>신하선    </a:t>
            </a:r>
            <a:r>
              <a:rPr lang="en-US" altLang="ko-KR" sz="2000" dirty="0" smtClean="0"/>
              <a:t>:    </a:t>
            </a:r>
            <a:r>
              <a:rPr lang="ko-KR" altLang="en-US" sz="2000" dirty="0" smtClean="0"/>
              <a:t>크롤링 </a:t>
            </a:r>
            <a:r>
              <a:rPr lang="ko-KR" altLang="en-US" sz="2000" dirty="0"/>
              <a:t>코드작성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mongodb</a:t>
            </a:r>
            <a:r>
              <a:rPr lang="ko-KR" altLang="en-US" sz="2000" dirty="0"/>
              <a:t> 구축 보조</a:t>
            </a:r>
            <a:r>
              <a:rPr lang="en-US" altLang="ko-KR" sz="2000" dirty="0"/>
              <a:t>, web </a:t>
            </a:r>
            <a:r>
              <a:rPr lang="ko-KR" altLang="en-US" sz="2000" dirty="0"/>
              <a:t>페이지 보조 및  </a:t>
            </a:r>
            <a:r>
              <a:rPr lang="en-US" altLang="ko-KR" sz="2000" dirty="0"/>
              <a:t>(</a:t>
            </a:r>
            <a:r>
              <a:rPr lang="ko-KR" altLang="en-US" sz="2000" dirty="0"/>
              <a:t>스크랩</a:t>
            </a:r>
            <a:r>
              <a:rPr lang="en-US" altLang="ko-KR" sz="2000" dirty="0"/>
              <a:t>) </a:t>
            </a:r>
            <a:r>
              <a:rPr lang="ko-KR" altLang="en-US" sz="2000" dirty="0"/>
              <a:t>기능 기여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1BEA16C-61E4-43E5-99EE-D8AA5442E604}"/>
              </a:ext>
            </a:extLst>
          </p:cNvPr>
          <p:cNvSpPr txBox="1"/>
          <p:nvPr/>
        </p:nvSpPr>
        <p:spPr>
          <a:xfrm>
            <a:off x="766565" y="5001088"/>
            <a:ext cx="9362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spc="-1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sz="2000" dirty="0" smtClean="0"/>
              <a:t>오승준    </a:t>
            </a:r>
            <a:r>
              <a:rPr lang="en-US" altLang="ko-KR" sz="2000" dirty="0" smtClean="0"/>
              <a:t>:    </a:t>
            </a:r>
            <a:r>
              <a:rPr lang="en-US" altLang="ko-KR" sz="2000" dirty="0" err="1"/>
              <a:t>springboot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mongodb</a:t>
            </a:r>
            <a:r>
              <a:rPr lang="en-US" altLang="ko-KR" sz="2000" dirty="0"/>
              <a:t> </a:t>
            </a:r>
            <a:r>
              <a:rPr lang="ko-KR" altLang="en-US" sz="2000" dirty="0"/>
              <a:t>연동 및 </a:t>
            </a:r>
            <a:r>
              <a:rPr lang="en-US" altLang="ko-KR" sz="2000" dirty="0"/>
              <a:t>Jscript</a:t>
            </a:r>
            <a:r>
              <a:rPr lang="ko-KR" altLang="en-US" sz="2000" dirty="0"/>
              <a:t>활용을 통해 웹사이트 기능 구현</a:t>
            </a:r>
          </a:p>
        </p:txBody>
      </p:sp>
      <p:sp>
        <p:nvSpPr>
          <p:cNvPr id="12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766565" y="1291306"/>
            <a:ext cx="2101326" cy="64835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1">
            <a:extLst>
              <a:ext uri="{FF2B5EF4-FFF2-40B4-BE49-F238E27FC236}">
                <a16:creationId xmlns:a16="http://schemas.microsoft.com/office/drawing/2014/main" xmlns="" id="{C7B0EB0E-3CD3-4593-86ED-BF42AF7C85A1}"/>
              </a:ext>
            </a:extLst>
          </p:cNvPr>
          <p:cNvSpPr/>
          <p:nvPr/>
        </p:nvSpPr>
        <p:spPr>
          <a:xfrm>
            <a:off x="0" y="1276"/>
            <a:ext cx="12192000" cy="385492"/>
          </a:xfrm>
          <a:prstGeom prst="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l="3452" t="17222" r="56705" b="62778"/>
          <a:stretch/>
        </p:blipFill>
        <p:spPr>
          <a:xfrm>
            <a:off x="10598727" y="-71442"/>
            <a:ext cx="1622827" cy="458210"/>
          </a:xfrm>
          <a:prstGeom prst="rect">
            <a:avLst/>
          </a:prstGeom>
          <a:effectLst>
            <a:outerShdw blurRad="12700" dist="127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3552319-E91D-4753-9E01-0A9048E8FFD5}"/>
              </a:ext>
            </a:extLst>
          </p:cNvPr>
          <p:cNvSpPr txBox="1"/>
          <p:nvPr/>
        </p:nvSpPr>
        <p:spPr>
          <a:xfrm>
            <a:off x="755010" y="828281"/>
            <a:ext cx="334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spc="-15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사이트 </a:t>
            </a:r>
            <a:r>
              <a:rPr lang="ko-KR" altLang="en-US" dirty="0"/>
              <a:t>흐름도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878D1652-670A-4EE4-8172-330BFD180105}"/>
              </a:ext>
            </a:extLst>
          </p:cNvPr>
          <p:cNvSpPr/>
          <p:nvPr/>
        </p:nvSpPr>
        <p:spPr>
          <a:xfrm>
            <a:off x="5217084" y="1449428"/>
            <a:ext cx="1937857" cy="721453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41347169-B2D5-4BF9-8472-F3154E21D11B}"/>
              </a:ext>
            </a:extLst>
          </p:cNvPr>
          <p:cNvSpPr/>
          <p:nvPr/>
        </p:nvSpPr>
        <p:spPr>
          <a:xfrm>
            <a:off x="7695632" y="2448100"/>
            <a:ext cx="1210012" cy="796024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Big Data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D6FB22A5-2914-4B4C-BF79-F4032A121CB9}"/>
              </a:ext>
            </a:extLst>
          </p:cNvPr>
          <p:cNvSpPr/>
          <p:nvPr/>
        </p:nvSpPr>
        <p:spPr>
          <a:xfrm>
            <a:off x="6186012" y="2448100"/>
            <a:ext cx="1210013" cy="796024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news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5E3D821E-E9E4-47E4-99DA-2E4FB03EC8F0}"/>
              </a:ext>
            </a:extLst>
          </p:cNvPr>
          <p:cNvSpPr/>
          <p:nvPr/>
        </p:nvSpPr>
        <p:spPr>
          <a:xfrm>
            <a:off x="3720698" y="2448099"/>
            <a:ext cx="1937857" cy="721453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 in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B0B27B14-A1F6-47FA-AB16-B529D6E25EFB}"/>
              </a:ext>
            </a:extLst>
          </p:cNvPr>
          <p:cNvSpPr/>
          <p:nvPr/>
        </p:nvSpPr>
        <p:spPr>
          <a:xfrm>
            <a:off x="1617542" y="2443447"/>
            <a:ext cx="1937857" cy="721453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 up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993EC10E-1F09-4CD6-AE56-EAE431B3A42C}"/>
              </a:ext>
            </a:extLst>
          </p:cNvPr>
          <p:cNvSpPr/>
          <p:nvPr/>
        </p:nvSpPr>
        <p:spPr>
          <a:xfrm>
            <a:off x="1602293" y="3463892"/>
            <a:ext cx="1937857" cy="678503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 in </a:t>
            </a:r>
            <a:r>
              <a:rPr lang="ko-KR" altLang="en-US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폼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5DA63150-D4B4-4DE4-9294-73C1B1F4E2EB}"/>
              </a:ext>
            </a:extLst>
          </p:cNvPr>
          <p:cNvSpPr/>
          <p:nvPr/>
        </p:nvSpPr>
        <p:spPr>
          <a:xfrm>
            <a:off x="3732166" y="3425851"/>
            <a:ext cx="1937857" cy="721453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메인화면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42011FC3-7420-4D13-8AEC-95202A4F2F0A}"/>
              </a:ext>
            </a:extLst>
          </p:cNvPr>
          <p:cNvSpPr/>
          <p:nvPr/>
        </p:nvSpPr>
        <p:spPr>
          <a:xfrm>
            <a:off x="9205250" y="2448100"/>
            <a:ext cx="1495571" cy="796024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Conference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91BA69CF-30CA-464E-BB19-7E41650EF9DE}"/>
              </a:ext>
            </a:extLst>
          </p:cNvPr>
          <p:cNvSpPr/>
          <p:nvPr/>
        </p:nvSpPr>
        <p:spPr>
          <a:xfrm>
            <a:off x="6186012" y="3425851"/>
            <a:ext cx="4514809" cy="721453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Just Read, No Scrap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A36C030A-F311-4A1B-989B-7C2CB503044D}"/>
              </a:ext>
            </a:extLst>
          </p:cNvPr>
          <p:cNvSpPr/>
          <p:nvPr/>
        </p:nvSpPr>
        <p:spPr>
          <a:xfrm>
            <a:off x="2726717" y="4560121"/>
            <a:ext cx="1210013" cy="796024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news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893ADBB0-F3D7-4E5B-A00A-6A86DCE3DB6F}"/>
              </a:ext>
            </a:extLst>
          </p:cNvPr>
          <p:cNvSpPr/>
          <p:nvPr/>
        </p:nvSpPr>
        <p:spPr>
          <a:xfrm>
            <a:off x="4103143" y="4560121"/>
            <a:ext cx="1210012" cy="796024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Big Data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D1971B23-3515-47AB-95B5-0BC85F69CA73}"/>
              </a:ext>
            </a:extLst>
          </p:cNvPr>
          <p:cNvSpPr/>
          <p:nvPr/>
        </p:nvSpPr>
        <p:spPr>
          <a:xfrm>
            <a:off x="5438226" y="4565031"/>
            <a:ext cx="1495571" cy="796024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Conference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94DDF8D2-3449-473D-B3A9-3451FD41C8C1}"/>
              </a:ext>
            </a:extLst>
          </p:cNvPr>
          <p:cNvSpPr/>
          <p:nvPr/>
        </p:nvSpPr>
        <p:spPr>
          <a:xfrm>
            <a:off x="2726717" y="5589237"/>
            <a:ext cx="4207080" cy="721453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 and Scrap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0862FA46-8DAF-448B-B124-289C26B91BF4}"/>
              </a:ext>
            </a:extLst>
          </p:cNvPr>
          <p:cNvSpPr/>
          <p:nvPr/>
        </p:nvSpPr>
        <p:spPr>
          <a:xfrm>
            <a:off x="7154942" y="5598708"/>
            <a:ext cx="1573136" cy="721453"/>
          </a:xfrm>
          <a:prstGeom prst="roundRect">
            <a:avLst/>
          </a:prstGeom>
          <a:gradFill>
            <a:gsLst>
              <a:gs pos="10000">
                <a:srgbClr val="F79931"/>
              </a:gs>
              <a:gs pos="86000">
                <a:srgbClr val="FED136"/>
              </a:gs>
            </a:gsLst>
            <a:lin ang="36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 page</a:t>
            </a:r>
            <a:endParaRPr lang="ko-KR" altLang="en-US" sz="2000" spc="-15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xmlns="" id="{3FC56DD4-842F-492E-9843-F3C307F01B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49908" y="2006988"/>
            <a:ext cx="277219" cy="6050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8E6EB998-CE33-4F02-A60B-BDA72A6AEEB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2571222" y="3164900"/>
            <a:ext cx="15249" cy="29899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71391BFF-5D4B-4894-83B7-2F8BAE3D8770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4689625" y="3169552"/>
            <a:ext cx="2" cy="2520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E4207010-1BEA-4993-B76C-CE8EFCE8FA9A}"/>
              </a:ext>
            </a:extLst>
          </p:cNvPr>
          <p:cNvCxnSpPr>
            <a:cxnSpLocks/>
          </p:cNvCxnSpPr>
          <p:nvPr/>
        </p:nvCxnSpPr>
        <p:spPr>
          <a:xfrm>
            <a:off x="6854536" y="3231573"/>
            <a:ext cx="0" cy="22871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E6F5C6E8-EE35-4ABF-9D5E-B9B62315A755}"/>
              </a:ext>
            </a:extLst>
          </p:cNvPr>
          <p:cNvCxnSpPr>
            <a:cxnSpLocks/>
          </p:cNvCxnSpPr>
          <p:nvPr/>
        </p:nvCxnSpPr>
        <p:spPr>
          <a:xfrm>
            <a:off x="8300638" y="3244124"/>
            <a:ext cx="0" cy="22871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C366DA77-78F1-4EF4-9C78-CCCEDB972420}"/>
              </a:ext>
            </a:extLst>
          </p:cNvPr>
          <p:cNvCxnSpPr>
            <a:cxnSpLocks/>
          </p:cNvCxnSpPr>
          <p:nvPr/>
        </p:nvCxnSpPr>
        <p:spPr>
          <a:xfrm>
            <a:off x="9960558" y="3219952"/>
            <a:ext cx="0" cy="22871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75811A62-0CA4-41D0-B62F-02FFED727A8F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>
            <a:off x="4701095" y="4147304"/>
            <a:ext cx="7054" cy="41281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xmlns="" id="{C1E978F4-9B84-45CF-9057-FD62490B7E63}"/>
              </a:ext>
            </a:extLst>
          </p:cNvPr>
          <p:cNvCxnSpPr>
            <a:cxnSpLocks/>
          </p:cNvCxnSpPr>
          <p:nvPr/>
        </p:nvCxnSpPr>
        <p:spPr>
          <a:xfrm>
            <a:off x="4729321" y="5356145"/>
            <a:ext cx="0" cy="23309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72EF23A8-A481-4E71-A10A-88577D6503B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933797" y="5949964"/>
            <a:ext cx="22114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xmlns="" id="{4A3A9025-0285-43E1-878E-E01DCE48718A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5400000">
            <a:off x="4249959" y="507393"/>
            <a:ext cx="272566" cy="359954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xmlns="" id="{1FE45718-7EB1-45DC-85A1-AB0953AE8002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 rot="16200000" flipH="1">
            <a:off x="7104716" y="1252177"/>
            <a:ext cx="277219" cy="211462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xmlns="" id="{EAB09CFA-C9B4-4461-B34D-477A1F73FA72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>
          <a:xfrm rot="16200000" flipH="1">
            <a:off x="7930915" y="425978"/>
            <a:ext cx="277219" cy="376702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xmlns="" id="{37779F3C-17E2-4373-A882-59655E052206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rot="5400000">
            <a:off x="5299211" y="1561297"/>
            <a:ext cx="277218" cy="1496386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xmlns="" id="{17A82AE5-EE5D-4760-93FE-0472C6968AD3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 rot="5400000">
            <a:off x="3810002" y="3669027"/>
            <a:ext cx="412817" cy="1369371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xmlns="" id="{07C8DADE-9762-4DBA-91A3-1A15E304A013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rot="16200000" flipH="1">
            <a:off x="5234690" y="3613708"/>
            <a:ext cx="417727" cy="1484917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6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499</Words>
  <Application>Microsoft Office PowerPoint</Application>
  <PresentationFormat>Widescreen</PresentationFormat>
  <Paragraphs>144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Product Sans</vt:lpstr>
      <vt:lpstr>Script MT Bold</vt:lpstr>
      <vt:lpstr>아리따-돋움(TTF)-Bold</vt:lpstr>
      <vt:lpstr>나눔스퀘어_ac Bold</vt:lpstr>
      <vt:lpstr>Wingdings</vt:lpstr>
      <vt:lpstr>Sandoll 고딕Neo3 02 Light</vt:lpstr>
      <vt:lpstr>나눔스퀘어_ac</vt:lpstr>
      <vt:lpstr>맑은 고딕</vt:lpstr>
      <vt:lpstr>나눔스퀘어_ac ExtraBold</vt:lpstr>
      <vt:lpstr>나눔스퀘어 Bold</vt:lpstr>
      <vt:lpstr>Cambria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NAEUN PARK</dc:creator>
  <cp:lastModifiedBy>NAEUN PARK</cp:lastModifiedBy>
  <cp:revision>34</cp:revision>
  <dcterms:created xsi:type="dcterms:W3CDTF">2020-01-07T04:35:42Z</dcterms:created>
  <dcterms:modified xsi:type="dcterms:W3CDTF">2020-01-09T07:09:31Z</dcterms:modified>
</cp:coreProperties>
</file>